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9"/>
  </p:notesMasterIdLst>
  <p:sldIdLst>
    <p:sldId id="277" r:id="rId2"/>
    <p:sldId id="414" r:id="rId3"/>
    <p:sldId id="306" r:id="rId4"/>
    <p:sldId id="444" r:id="rId5"/>
    <p:sldId id="426" r:id="rId6"/>
    <p:sldId id="393" r:id="rId7"/>
    <p:sldId id="451" r:id="rId8"/>
    <p:sldId id="449" r:id="rId9"/>
    <p:sldId id="450" r:id="rId10"/>
    <p:sldId id="442" r:id="rId11"/>
    <p:sldId id="462" r:id="rId12"/>
    <p:sldId id="490" r:id="rId13"/>
    <p:sldId id="496" r:id="rId14"/>
    <p:sldId id="493" r:id="rId15"/>
    <p:sldId id="494" r:id="rId16"/>
    <p:sldId id="491" r:id="rId17"/>
    <p:sldId id="525" r:id="rId18"/>
    <p:sldId id="526" r:id="rId19"/>
    <p:sldId id="503" r:id="rId20"/>
    <p:sldId id="506" r:id="rId21"/>
    <p:sldId id="459" r:id="rId22"/>
    <p:sldId id="423" r:id="rId23"/>
    <p:sldId id="413" r:id="rId24"/>
    <p:sldId id="416" r:id="rId25"/>
    <p:sldId id="418" r:id="rId26"/>
    <p:sldId id="427" r:id="rId27"/>
    <p:sldId id="428" r:id="rId28"/>
    <p:sldId id="429" r:id="rId29"/>
    <p:sldId id="430" r:id="rId30"/>
    <p:sldId id="431" r:id="rId31"/>
    <p:sldId id="510" r:id="rId32"/>
    <p:sldId id="511" r:id="rId33"/>
    <p:sldId id="436" r:id="rId34"/>
    <p:sldId id="434" r:id="rId35"/>
    <p:sldId id="439" r:id="rId36"/>
    <p:sldId id="440" r:id="rId37"/>
    <p:sldId id="443" r:id="rId38"/>
    <p:sldId id="438" r:id="rId39"/>
    <p:sldId id="437" r:id="rId40"/>
    <p:sldId id="441" r:id="rId41"/>
    <p:sldId id="475" r:id="rId42"/>
    <p:sldId id="477" r:id="rId43"/>
    <p:sldId id="478" r:id="rId44"/>
    <p:sldId id="479" r:id="rId45"/>
    <p:sldId id="489" r:id="rId46"/>
    <p:sldId id="480" r:id="rId47"/>
    <p:sldId id="471" r:id="rId48"/>
    <p:sldId id="505" r:id="rId49"/>
    <p:sldId id="512" r:id="rId50"/>
    <p:sldId id="482" r:id="rId51"/>
    <p:sldId id="481" r:id="rId52"/>
    <p:sldId id="474" r:id="rId53"/>
    <p:sldId id="492" r:id="rId54"/>
    <p:sldId id="432" r:id="rId55"/>
    <p:sldId id="433" r:id="rId56"/>
    <p:sldId id="454" r:id="rId57"/>
    <p:sldId id="458" r:id="rId58"/>
    <p:sldId id="507" r:id="rId59"/>
    <p:sldId id="509" r:id="rId60"/>
    <p:sldId id="456" r:id="rId61"/>
    <p:sldId id="457" r:id="rId62"/>
    <p:sldId id="460" r:id="rId63"/>
    <p:sldId id="455" r:id="rId64"/>
    <p:sldId id="383" r:id="rId65"/>
    <p:sldId id="522" r:id="rId66"/>
    <p:sldId id="379" r:id="rId67"/>
    <p:sldId id="382" r:id="rId68"/>
    <p:sldId id="384" r:id="rId69"/>
    <p:sldId id="513" r:id="rId70"/>
    <p:sldId id="504" r:id="rId71"/>
    <p:sldId id="517" r:id="rId72"/>
    <p:sldId id="518" r:id="rId73"/>
    <p:sldId id="519" r:id="rId74"/>
    <p:sldId id="516" r:id="rId75"/>
    <p:sldId id="521" r:id="rId76"/>
    <p:sldId id="425" r:id="rId77"/>
    <p:sldId id="282" r:id="rId78"/>
    <p:sldId id="281" r:id="rId79"/>
    <p:sldId id="283" r:id="rId80"/>
    <p:sldId id="368" r:id="rId81"/>
    <p:sldId id="323" r:id="rId82"/>
    <p:sldId id="377" r:id="rId83"/>
    <p:sldId id="499" r:id="rId84"/>
    <p:sldId id="514" r:id="rId85"/>
    <p:sldId id="500" r:id="rId86"/>
    <p:sldId id="498" r:id="rId87"/>
    <p:sldId id="501" r:id="rId88"/>
    <p:sldId id="385" r:id="rId89"/>
    <p:sldId id="386" r:id="rId90"/>
    <p:sldId id="387" r:id="rId91"/>
    <p:sldId id="388" r:id="rId92"/>
    <p:sldId id="304" r:id="rId93"/>
    <p:sldId id="345" r:id="rId94"/>
    <p:sldId id="330" r:id="rId95"/>
    <p:sldId id="334" r:id="rId96"/>
    <p:sldId id="335" r:id="rId97"/>
    <p:sldId id="361" r:id="rId98"/>
    <p:sldId id="329" r:id="rId99"/>
    <p:sldId id="497" r:id="rId100"/>
    <p:sldId id="381" r:id="rId101"/>
    <p:sldId id="502" r:id="rId102"/>
    <p:sldId id="362" r:id="rId103"/>
    <p:sldId id="295" r:id="rId104"/>
    <p:sldId id="294" r:id="rId105"/>
    <p:sldId id="297" r:id="rId106"/>
    <p:sldId id="280" r:id="rId107"/>
    <p:sldId id="398" r:id="rId108"/>
    <p:sldId id="404" r:id="rId109"/>
    <p:sldId id="399" r:id="rId110"/>
    <p:sldId id="405" r:id="rId111"/>
    <p:sldId id="406" r:id="rId112"/>
    <p:sldId id="407" r:id="rId113"/>
    <p:sldId id="408" r:id="rId114"/>
    <p:sldId id="364" r:id="rId115"/>
    <p:sldId id="365" r:id="rId116"/>
    <p:sldId id="298" r:id="rId117"/>
    <p:sldId id="299" r:id="rId118"/>
    <p:sldId id="390" r:id="rId119"/>
    <p:sldId id="391" r:id="rId120"/>
    <p:sldId id="287" r:id="rId121"/>
    <p:sldId id="288" r:id="rId122"/>
    <p:sldId id="312" r:id="rId123"/>
    <p:sldId id="289" r:id="rId124"/>
    <p:sldId id="291" r:id="rId125"/>
    <p:sldId id="392" r:id="rId126"/>
    <p:sldId id="322" r:id="rId127"/>
    <p:sldId id="290" r:id="rId128"/>
    <p:sldId id="292" r:id="rId129"/>
    <p:sldId id="515" r:id="rId130"/>
    <p:sldId id="317" r:id="rId131"/>
    <p:sldId id="313" r:id="rId132"/>
    <p:sldId id="293" r:id="rId133"/>
    <p:sldId id="319" r:id="rId134"/>
    <p:sldId id="273" r:id="rId135"/>
    <p:sldId id="274" r:id="rId136"/>
    <p:sldId id="524" r:id="rId137"/>
    <p:sldId id="356" r:id="rId138"/>
    <p:sldId id="360" r:id="rId139"/>
    <p:sldId id="359" r:id="rId140"/>
    <p:sldId id="389" r:id="rId141"/>
    <p:sldId id="315" r:id="rId142"/>
    <p:sldId id="396" r:id="rId143"/>
    <p:sldId id="397" r:id="rId144"/>
    <p:sldId id="395" r:id="rId145"/>
    <p:sldId id="448" r:id="rId146"/>
    <p:sldId id="447" r:id="rId147"/>
    <p:sldId id="446" r:id="rId148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  <a:srgbClr val="003399"/>
    <a:srgbClr val="FEF8CE"/>
    <a:srgbClr val="FF6600"/>
    <a:srgbClr val="FF0000"/>
    <a:srgbClr val="BCA03A"/>
    <a:srgbClr val="FF9933"/>
    <a:srgbClr val="E6D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73" autoAdjust="0"/>
    <p:restoredTop sz="94660"/>
  </p:normalViewPr>
  <p:slideViewPr>
    <p:cSldViewPr>
      <p:cViewPr varScale="1">
        <p:scale>
          <a:sx n="78" d="100"/>
          <a:sy n="78" d="100"/>
        </p:scale>
        <p:origin x="96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64E295-24EE-41FA-B361-752332B611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6548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r24.it/anpi-pescara-denuncia-raccolta-alimentare-razzista-al-todis-boicottiamo-il-supermercato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D27A1D-5353-4A8C-BAFA-2CE79B48540B}" type="slidenum">
              <a:rPr lang="it-IT" altLang="it-IT" smtClean="0"/>
              <a:pPr/>
              <a:t>1</a:t>
            </a:fld>
            <a:endParaRPr lang="it-IT" altLang="it-I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Presentazione di Claudio Gobbetti</a:t>
            </a:r>
          </a:p>
        </p:txBody>
      </p:sp>
    </p:spTree>
    <p:extLst>
      <p:ext uri="{BB962C8B-B14F-4D97-AF65-F5344CB8AC3E}">
        <p14:creationId xmlns:p14="http://schemas.microsoft.com/office/powerpoint/2010/main" val="285146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 quando dite che</a:t>
            </a:r>
            <a:r>
              <a:rPr lang="it-IT" baseline="0" dirty="0" smtClean="0"/>
              <a:t> </a:t>
            </a:r>
            <a:r>
              <a:rPr lang="it-IT" dirty="0" smtClean="0"/>
              <a:t>gli immigrati vi rubano il lavoro, </a:t>
            </a:r>
          </a:p>
          <a:p>
            <a:r>
              <a:rPr lang="it-IT" dirty="0" smtClean="0"/>
              <a:t>vi riferite a Salem che raccoglie i pomodori sotto il sole cocente per 2 euro all’ora?</a:t>
            </a:r>
          </a:p>
          <a:p>
            <a:r>
              <a:rPr lang="it-IT" dirty="0" smtClean="0"/>
              <a:t>O magari a </a:t>
            </a:r>
            <a:r>
              <a:rPr lang="it-IT" dirty="0" err="1" smtClean="0"/>
              <a:t>Kaled</a:t>
            </a:r>
            <a:r>
              <a:rPr lang="it-IT" dirty="0" smtClean="0"/>
              <a:t>, che porta la spesa del salumiere per 10 euro all’ora al giorno più le mance?</a:t>
            </a:r>
          </a:p>
          <a:p>
            <a:r>
              <a:rPr lang="it-IT" dirty="0" smtClean="0"/>
              <a:t>Nel caso fatecelo sapere che mettiamo una buona parola col caporale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200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Chiese cattoliche in paesi musulmani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5142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più grande e meravigliosa moschea di Abu </a:t>
            </a:r>
            <a:r>
              <a:rPr lang="it-IT" dirty="0" err="1"/>
              <a:t>Dahbi</a:t>
            </a:r>
            <a:r>
              <a:rPr lang="it-IT" dirty="0"/>
              <a:t> è dedicata a Maria, la madre di Gesù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0627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più grande e meravigliosa moschea di Abu </a:t>
            </a:r>
            <a:r>
              <a:rPr lang="it-IT" dirty="0" err="1"/>
              <a:t>Dahbi</a:t>
            </a:r>
            <a:r>
              <a:rPr lang="it-IT" dirty="0"/>
              <a:t> è dedicata a Maria, la madre di Gesù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5005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più grande e meravigliosa moschea di Abu </a:t>
            </a:r>
            <a:r>
              <a:rPr lang="it-IT" dirty="0" err="1"/>
              <a:t>Dahbi</a:t>
            </a:r>
            <a:r>
              <a:rPr lang="it-IT" dirty="0"/>
              <a:t> è dedicata a Maria, la madre di Gesù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023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più grande e meravigliosa moschea di Abu </a:t>
            </a:r>
            <a:r>
              <a:rPr lang="it-IT" dirty="0" err="1"/>
              <a:t>Dahbi</a:t>
            </a:r>
            <a:r>
              <a:rPr lang="it-IT" dirty="0"/>
              <a:t> è dedicata a Maria, la madre di Gesù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1552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Nella MOSCHEA la «cappella» contenente</a:t>
            </a:r>
            <a:r>
              <a:rPr lang="it-IT" baseline="0" dirty="0"/>
              <a:t> la testa di </a:t>
            </a:r>
            <a:r>
              <a:rPr lang="it-IT" baseline="0" dirty="0" err="1"/>
              <a:t>SanGiovanni</a:t>
            </a:r>
            <a:r>
              <a:rPr lang="it-IT" baseline="0" dirty="0"/>
              <a:t> Battista (il profeta Yahya per l’islam)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3090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tratta degli schiavi</a:t>
            </a:r>
            <a:r>
              <a:rPr lang="it-IT" baseline="0" dirty="0"/>
              <a:t> negri considerati scimmie senza anima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770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tratta degli schiavi</a:t>
            </a:r>
            <a:r>
              <a:rPr lang="it-IT" baseline="0" dirty="0"/>
              <a:t> negri considerati scimmie senza anima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1519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1 febbraio 1876 gli Stati Uniti dichiararono guerra ai Sioux che non volevano abbandonare i territori dov'era stato scoperto l'oro. E fu l'inizio del massacro culminato a </a:t>
            </a:r>
            <a:r>
              <a:rPr lang="it-IT" dirty="0" err="1"/>
              <a:t>Wounded</a:t>
            </a:r>
            <a:r>
              <a:rPr lang="it-IT" dirty="0"/>
              <a:t> </a:t>
            </a:r>
            <a:r>
              <a:rPr lang="it-IT" dirty="0" err="1"/>
              <a:t>Knee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635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Cosa ne pensate di questo cartello?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9540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genocidio nel Congo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8166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2017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443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372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http://www.occhidellaguerra.it/tag/somalia/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0161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http://www.ilsussidiario.net/News/Esteri/2017/4/2/CAOS-MIGRANTI-La-dittatura-in-Eritrea-e-il-debito-dell-Italia/757475/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5928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http://www.affarinternazionali.it/2018/01/sahel-niger-mali-guerra-santa/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1690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http://www.affarinternazionali.it/2018/01/sahel-niger-mali-guerra-santa/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8807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http://www.ilsole24ore.com/art/mondo/2018-06-26/in-libia-e-guerra-petrolio-tripoli-e-generale-haftar-210119.shtml?uuid=AEai8xCF&amp;refresh_ce=1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215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Link da visitare   https://www.youtube.com/watch?v=hHUoFrz_mJA&amp;t=62s  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49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918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https://www.linkiesta.it/it/article/2017/05/01/vergogna-made-in-italy-vendiamo-sempre-piu-armi-a-regimi-sanguinari-e-/34031/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50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221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Cosa ne pensate di questo cartello?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40123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https://www.osservatoriodiritti.it/2018/04/10/export-armi-italia/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51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9584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PROBLEMA DEI MIGRANTI IN ITALIA NEL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56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1076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chi chiede: «non era meglio rimanere a casa piuttosto che morire in mare?»</a:t>
            </a:r>
          </a:p>
          <a:p>
            <a:r>
              <a:rPr lang="it-IT" dirty="0" smtClean="0"/>
              <a:t>Rispondo:</a:t>
            </a:r>
          </a:p>
          <a:p>
            <a:r>
              <a:rPr lang="it-IT" dirty="0" smtClean="0"/>
              <a:t>«Non siamo stupidi, né pazzi.</a:t>
            </a:r>
            <a:r>
              <a:rPr lang="it-IT" baseline="0" dirty="0" smtClean="0"/>
              <a:t> Siamo disperati e perseguitati. Restare vuol dire morte certa, </a:t>
            </a:r>
          </a:p>
          <a:p>
            <a:r>
              <a:rPr lang="it-IT" baseline="0" dirty="0" smtClean="0"/>
              <a:t>partire vuol dire morte probabile.</a:t>
            </a:r>
          </a:p>
          <a:p>
            <a:r>
              <a:rPr lang="it-IT" baseline="0" dirty="0" smtClean="0"/>
              <a:t>Tu che sceglieresti?</a:t>
            </a:r>
          </a:p>
          <a:p>
            <a:r>
              <a:rPr lang="it-IT" baseline="0" dirty="0" smtClean="0"/>
              <a:t>O meglio cosa sceglieresti per i tuoi figli?»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58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0499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chi chiede: «non era meglio rimanere a casa piuttosto che morire in mare?»</a:t>
            </a:r>
          </a:p>
          <a:p>
            <a:r>
              <a:rPr lang="it-IT" dirty="0" smtClean="0"/>
              <a:t>Rispondo:</a:t>
            </a:r>
          </a:p>
          <a:p>
            <a:r>
              <a:rPr lang="it-IT" dirty="0" smtClean="0"/>
              <a:t>«Non siamo stupidi, né pazzi.</a:t>
            </a:r>
            <a:r>
              <a:rPr lang="it-IT" baseline="0" dirty="0" smtClean="0"/>
              <a:t> Siamo disperati e perseguitati. Restare vuol dire morte certa, </a:t>
            </a:r>
          </a:p>
          <a:p>
            <a:r>
              <a:rPr lang="it-IT" baseline="0" dirty="0" smtClean="0"/>
              <a:t>partire vuol dire morte probabile.</a:t>
            </a:r>
          </a:p>
          <a:p>
            <a:r>
              <a:rPr lang="it-IT" baseline="0" dirty="0" smtClean="0"/>
              <a:t>Tu che sceglieresti?</a:t>
            </a:r>
          </a:p>
          <a:p>
            <a:r>
              <a:rPr lang="it-IT" baseline="0" dirty="0" smtClean="0"/>
              <a:t>O meglio cosa sceglieresti per i tuoi figli?»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59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2844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62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5368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13 maggio 1981</a:t>
            </a:r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CF80F9-024B-4128-8AA2-ACA72F40FF9A}" type="slidenum">
              <a:rPr lang="it-IT" altLang="it-IT" smtClean="0"/>
              <a:pPr/>
              <a:t>64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66723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13 maggio 1981</a:t>
            </a:r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CF80F9-024B-4128-8AA2-ACA72F40FF9A}" type="slidenum">
              <a:rPr lang="it-IT" altLang="it-IT" smtClean="0"/>
              <a:pPr/>
              <a:t>65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9522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« Ho parlato con lui come si parla con un fratello, al quale ho perdonato e che gode della mia fiducia. Quello che ci siamo detti è un segreto tra me e lui. »(Papa Giovanni Paolo II)</a:t>
            </a:r>
          </a:p>
        </p:txBody>
      </p:sp>
      <p:sp>
        <p:nvSpPr>
          <p:cNvPr id="19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433239-6339-4DE6-8733-6102AB9C96FA}" type="slidenum">
              <a:rPr lang="it-IT" altLang="it-IT" smtClean="0"/>
              <a:pPr/>
              <a:t>66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1247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it-IT" altLang="it-IT" b="1"/>
              <a:t>Nel 2000 fu concessa la Grazia dall’ergastolo all’attentatore.</a:t>
            </a:r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A8D3B1-3049-4CEB-98D9-969A1BA5C0EB}" type="slidenum">
              <a:rPr lang="it-IT" altLang="it-IT" smtClean="0"/>
              <a:pPr/>
              <a:t>68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118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Diaologo</a:t>
            </a:r>
            <a:r>
              <a:rPr lang="it-IT" dirty="0" smtClean="0"/>
              <a:t> interreligioso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69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59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Chiese cattoliche in paesi musulmani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3667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https://www.youtube.com/watch?v=vbhaLmoGG4M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70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5629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9871AD-F889-4BB7-A1BF-6C14FEACF1FE}" type="slidenum">
              <a:rPr lang="it-IT" altLang="it-IT" smtClean="0"/>
              <a:pPr/>
              <a:t>71</a:t>
            </a:fld>
            <a:endParaRPr lang="it-IT" alt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9704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prega anche per gli ATEI e per chi odia la chiesa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73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7075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95E298-9C8D-42EE-9ED3-920D8C879C6B}" type="slidenum">
              <a:rPr lang="it-IT" altLang="it-IT" smtClean="0"/>
              <a:pPr/>
              <a:t>76</a:t>
            </a:fld>
            <a:endParaRPr lang="it-IT" alt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37630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95E298-9C8D-42EE-9ED3-920D8C879C6B}" type="slidenum">
              <a:rPr lang="it-IT" altLang="it-IT" smtClean="0"/>
              <a:pPr/>
              <a:t>78</a:t>
            </a:fld>
            <a:endParaRPr lang="it-IT" alt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218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9B968B-A4E2-44B9-B090-291E179C424A}" type="slidenum">
              <a:rPr lang="it-IT" altLang="it-IT" smtClean="0"/>
              <a:pPr/>
              <a:t>79</a:t>
            </a:fld>
            <a:endParaRPr lang="it-IT" altLang="it-IT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b="1"/>
              <a:t>Papa Giovanni paolo II in preghiera con gli esponenti di altre religioni</a:t>
            </a:r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26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/>
              <a:t>Papa Benedetto XVI in preghiera con gli esponenti di altre religioni</a:t>
            </a:r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9F95BF-6F67-405D-8F09-E3C53AE7A4E1}" type="slidenum">
              <a:rPr lang="it-IT" altLang="it-IT" smtClean="0"/>
              <a:pPr/>
              <a:t>80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9311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B1BE63-6005-48FD-84AE-988D9EF64F71}" type="slidenum">
              <a:rPr lang="it-IT" altLang="it-IT" smtClean="0"/>
              <a:pPr/>
              <a:t>81</a:t>
            </a:fld>
            <a:endParaRPr lang="it-IT" altLang="it-IT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8814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B177D4-B64C-4FA9-882B-54714F874F25}" type="slidenum">
              <a:rPr lang="it-IT" altLang="it-IT" smtClean="0"/>
              <a:pPr/>
              <a:t>82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4102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Link da visitare   https://www.youtube.com/watch?v=WzISVJTs48U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86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640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IRAN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379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/>
              <a:t>Discutere NON è una  aggressione</a:t>
            </a: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110497-6AF8-43DA-81B1-AEC339A8E575}" type="slidenum">
              <a:rPr lang="it-IT" altLang="it-IT" smtClean="0"/>
              <a:pPr/>
              <a:t>90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88857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/>
              <a:t>Occorre prendere atto che con alcuni atei sono così assoluti e categorici nelle loro convinzioni </a:t>
            </a:r>
          </a:p>
          <a:p>
            <a:r>
              <a:rPr lang="it-IT" altLang="it-IT"/>
              <a:t>che sembra impossibile qualsiasi scambio di opinione.</a:t>
            </a:r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53866C-1DEB-4767-9928-E335CB988A1A}" type="slidenum">
              <a:rPr lang="it-IT" altLang="it-IT" smtClean="0"/>
              <a:pPr/>
              <a:t>91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17052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0DC9AD-C357-460C-8D5A-8AA4CB4DB980}" type="slidenum">
              <a:rPr lang="it-IT" altLang="it-IT" smtClean="0"/>
              <a:pPr/>
              <a:t>93</a:t>
            </a:fld>
            <a:endParaRPr lang="it-IT" altLang="it-IT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01678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D77E0E-1EED-4A1F-A680-8C61E234A830}" type="slidenum">
              <a:rPr lang="it-IT" altLang="it-IT" smtClean="0"/>
              <a:pPr/>
              <a:t>94</a:t>
            </a:fld>
            <a:endParaRPr lang="it-IT" altLang="it-IT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08776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4E42CF-3847-4879-A285-B9B5AAE426ED}" type="slidenum">
              <a:rPr lang="it-IT" altLang="it-IT" smtClean="0"/>
              <a:pPr/>
              <a:t>95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57807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5D6C86-5382-4A3B-8677-BB80C9473198}" type="slidenum">
              <a:rPr lang="it-IT" altLang="it-IT" smtClean="0"/>
              <a:pPr/>
              <a:t>96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88607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EB2050-A45A-4751-91E3-7C9C9F1DC9E1}" type="slidenum">
              <a:rPr lang="it-IT" altLang="it-IT" smtClean="0"/>
              <a:pPr/>
              <a:t>97</a:t>
            </a:fld>
            <a:endParaRPr lang="it-IT" altLang="it-IT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57973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215879-C566-47C9-AF93-590DC3210DF0}" type="slidenum">
              <a:rPr lang="it-IT" altLang="it-IT" smtClean="0"/>
              <a:pPr/>
              <a:t>98</a:t>
            </a:fld>
            <a:endParaRPr lang="it-IT" altLang="it-IT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25442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99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904522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D54780-9AD8-49F9-B632-567A90D49E9D}" type="slidenum">
              <a:rPr lang="it-IT" altLang="it-IT" smtClean="0"/>
              <a:pPr/>
              <a:t>102</a:t>
            </a:fld>
            <a:endParaRPr lang="it-IT" altLang="it-IT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48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Tempio Sikh a Pessina Cremonese</a:t>
            </a: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C68D8-4214-4ACC-823F-0DB95195FD0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39555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6693F2-0768-4C09-ACB7-44A38B873D86}" type="slidenum">
              <a:rPr lang="it-IT" altLang="it-IT" smtClean="0"/>
              <a:pPr/>
              <a:t>103</a:t>
            </a:fld>
            <a:endParaRPr lang="it-IT" altLang="it-IT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17596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1FAE2E-B0F9-4FD1-82EC-2D258FCE9E9F}" type="slidenum">
              <a:rPr lang="it-IT" altLang="it-IT" smtClean="0"/>
              <a:pPr/>
              <a:t>104</a:t>
            </a:fld>
            <a:endParaRPr lang="it-IT" altLang="it-IT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7382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Atteggiamento di odio verso tutte le altre culture o religioni diverse dalle nostre (soprattutto quella islamica). </a:t>
            </a:r>
          </a:p>
          <a:p>
            <a:pPr eaLnBrk="1" hangingPunct="1"/>
            <a:endParaRPr lang="it-IT" altLang="it-IT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7E768F-DB71-4BED-A2BF-4F49CC1FE3A6}" type="slidenum">
              <a:rPr lang="it-IT" altLang="it-IT" smtClean="0"/>
              <a:pPr/>
              <a:t>105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96328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4DBF92-FE4B-48CE-A33C-45CA910293FE}" type="slidenum">
              <a:rPr lang="it-IT" altLang="it-IT" smtClean="0"/>
              <a:pPr/>
              <a:t>106</a:t>
            </a:fld>
            <a:endParaRPr lang="it-IT" alt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9480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107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7342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 sono cinque forme di dialogare con le altre religioni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108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48954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109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65177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51797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88254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109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Alimenti solo per italiani</a:t>
            </a:r>
          </a:p>
          <a:p>
            <a:r>
              <a:rPr lang="it-IT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https://www.abr24.it/anpi-pescara-denuncia-raccolta-alimentare-razzista-al-todis-boicottiamo-il-supermercato/</a:t>
            </a:r>
            <a:endParaRPr lang="it-IT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49058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Dialogo è desiderio di scambio che aiuta a crescere io presento e sono interessato ad ascoltare e capire l’altro nella sua religione.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1721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4B5FEF-DA30-4CC3-B5D3-1B939571229D}" type="slidenum">
              <a:rPr lang="it-IT" altLang="it-IT" smtClean="0"/>
              <a:pPr/>
              <a:t>114</a:t>
            </a:fld>
            <a:endParaRPr lang="it-IT" altLang="it-IT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97441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300628-6D99-41EE-B5AF-F39A4C46DED7}" type="slidenum">
              <a:rPr lang="it-IT" altLang="it-IT" smtClean="0"/>
              <a:pPr/>
              <a:t>115</a:t>
            </a:fld>
            <a:endParaRPr lang="it-IT" altLang="it-IT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85896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altLang="it-IT"/>
              <a:t>Tutte le religioni sono considerate il male sociale pertanto devono essere eliminate.</a:t>
            </a:r>
          </a:p>
          <a:p>
            <a:pPr eaLnBrk="1" hangingPunct="1">
              <a:lnSpc>
                <a:spcPct val="120000"/>
              </a:lnSpc>
            </a:pPr>
            <a:endParaRPr lang="it-IT" altLang="it-IT" sz="800"/>
          </a:p>
          <a:p>
            <a:pPr eaLnBrk="1" hangingPunct="1">
              <a:lnSpc>
                <a:spcPct val="120000"/>
              </a:lnSpc>
            </a:pPr>
            <a:r>
              <a:rPr lang="it-IT" altLang="it-IT"/>
              <a:t>Tale atteggiamento è spesso ideologizzato da una cultura atea estremista che spesso si rifà al pensiero comunista di Karl Marx in cui si sostiene che le religioni sono l’oppio dei popoli.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/>
              <a:t>In questo caso, per un “falso” rispetto verso tutte le religioni, si vorrebbe eliminare ogni traccia di simboli cristiani nelle scuole pubbliche.</a:t>
            </a: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8487FE-DA5D-4FFF-9F60-8CDDBDF317FD}" type="slidenum">
              <a:rPr lang="it-IT" altLang="it-IT" smtClean="0"/>
              <a:pPr/>
              <a:t>116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11050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Le religioni sono realmente tutte identiche e uguali?</a:t>
            </a:r>
          </a:p>
          <a:p>
            <a:pPr eaLnBrk="1" hangingPunct="1"/>
            <a:endParaRPr lang="it-IT" altLang="it-IT" sz="900"/>
          </a:p>
          <a:p>
            <a:pPr eaLnBrk="1" hangingPunct="1"/>
            <a:r>
              <a:rPr lang="it-IT" altLang="it-IT"/>
              <a:t>Oppure le religioni sono da considerare degne di grande considerazione e di rispetto soprattutto quando valorizzano la vita umana? 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928B3E-A8A5-4BAE-90F1-3C7D9E03A6B6}" type="slidenum">
              <a:rPr lang="it-IT" altLang="it-IT" smtClean="0"/>
              <a:pPr/>
              <a:t>117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53351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B8836C-6906-4568-B639-2AD0AC5F83F9}" type="slidenum">
              <a:rPr lang="it-IT" altLang="it-IT" smtClean="0"/>
              <a:pPr/>
              <a:t>122</a:t>
            </a:fld>
            <a:endParaRPr lang="it-IT" alt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62733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9FA79B-EADF-4326-A686-2C88E169C9F8}" type="slidenum">
              <a:rPr lang="it-IT" altLang="it-IT" smtClean="0"/>
              <a:pPr/>
              <a:t>124</a:t>
            </a:fld>
            <a:endParaRPr lang="it-IT" altLang="it-IT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2CA29-22E3-4D55-AB43-0227098450EB}" type="slidenum">
              <a:rPr lang="it-IT" altLang="it-IT" sz="1200"/>
              <a:pPr algn="r" eaLnBrk="1" hangingPunct="1"/>
              <a:t>124</a:t>
            </a:fld>
            <a:endParaRPr lang="it-IT" altLang="it-IT" sz="12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66685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527B0B-87CD-46CC-A835-D31B45A7137C}" type="slidenum">
              <a:rPr lang="it-IT" altLang="it-IT" smtClean="0"/>
              <a:pPr/>
              <a:t>130</a:t>
            </a:fld>
            <a:endParaRPr lang="it-IT" altLang="it-IT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/>
              <a:t>Gerusalemme: «Il Muro Del Pianto»</a:t>
            </a:r>
          </a:p>
        </p:txBody>
      </p:sp>
    </p:spTree>
    <p:extLst>
      <p:ext uri="{BB962C8B-B14F-4D97-AF65-F5344CB8AC3E}">
        <p14:creationId xmlns:p14="http://schemas.microsoft.com/office/powerpoint/2010/main" val="42274519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3CF163-4CD9-471E-A94E-2E7D6F4CE331}" type="slidenum">
              <a:rPr lang="it-IT" altLang="it-IT" smtClean="0"/>
              <a:pPr/>
              <a:t>131</a:t>
            </a:fld>
            <a:endParaRPr lang="it-IT" altLang="it-IT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76714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72508A-519E-47D8-8738-C1D8DFDC20F9}" type="slidenum">
              <a:rPr lang="it-IT" altLang="it-IT" smtClean="0"/>
              <a:pPr/>
              <a:t>133</a:t>
            </a:fld>
            <a:endParaRPr lang="it-IT" altLang="it-IT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341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</a:t>
            </a:r>
            <a:r>
              <a:rPr lang="it-IT" dirty="0" err="1"/>
              <a:t>feb</a:t>
            </a:r>
            <a:r>
              <a:rPr lang="it-IT" dirty="0"/>
              <a:t> 2019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22033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Gerusalemme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135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81089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it-IT" altLang="it-IT"/>
              <a:t>Secondo il </a:t>
            </a:r>
            <a:r>
              <a:rPr lang="it-IT" altLang="it-IT" b="1"/>
              <a:t>Conc. Vat. II</a:t>
            </a:r>
            <a:r>
              <a:rPr lang="it-IT" altLang="it-IT"/>
              <a:t> emerge  l’idea che lo scopo del missionario non è quello di imporre una nuova cultura, 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/>
              <a:t>ma di cercare dove il messaggio cristiano potrebbe essere già presente nelle altre religioni per poi </a:t>
            </a:r>
            <a:r>
              <a:rPr lang="it-IT" altLang="it-IT" b="1" u="sng"/>
              <a:t>CONDIVIDERLO</a:t>
            </a:r>
            <a:r>
              <a:rPr lang="it-IT" altLang="it-IT"/>
              <a:t> 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/>
              <a:t>e renderlo più visibile.</a:t>
            </a:r>
          </a:p>
        </p:txBody>
      </p:sp>
      <p:sp>
        <p:nvSpPr>
          <p:cNvPr id="931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F939BE-E8A4-4B29-B5BA-5BA0A3E8A32A}" type="slidenum">
              <a:rPr lang="it-IT" altLang="it-IT" smtClean="0"/>
              <a:pPr/>
              <a:t>140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22319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C90CC5-2796-4704-9994-0F29D659E945}" type="slidenum">
              <a:rPr lang="it-IT" altLang="it-IT" smtClean="0"/>
              <a:pPr/>
              <a:t>141</a:t>
            </a:fld>
            <a:endParaRPr lang="it-IT" altLang="it-IT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91523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Cristianesimo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45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ESCLUSIONE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4E295-24EE-41FA-B361-752332B61193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881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9EED-B399-4384-8CF6-2B8534099A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309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EF0C-FA40-43E8-B114-E4FDE7C286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865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0560-443E-4EC7-A30A-8EA82EA596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225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BEEBC-449B-498B-8E91-E5B80CC0AC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629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80BDA-5AB6-4949-8F45-E52B949D4E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733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AB02-DAC7-4C72-B23C-C6C69727C1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141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45F1-D275-49DA-AB47-52287653D3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752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C2EDC-D3B8-4550-81E3-E79873043E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788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0C0AC-4E3B-4EC0-9DEE-73B7FBD449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17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0259-FEDA-4E89-84C2-4610F6D993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940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B783-ACC2-4504-B0F8-8217737046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116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7F98BE-C5B1-400F-A337-8BC1DFD9E5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-6kYnHkbY4" TargetMode="External"/><Relationship Id="rId2" Type="http://schemas.openxmlformats.org/officeDocument/2006/relationships/hyperlink" Target="https://www.youtube.com/watch?v=vbhaLmoGG4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Lw2XirU2Z8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br24.it/anpi-pescara-denuncia-raccolta-alimentare-razzista-al-todis-boicottiamo-il-supermercato/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7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lano.repubblica.it/cronaca/2019/02/20/news/razzismo_melegnano_scritta_svastisca-21960018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p8K3yoChOA" TargetMode="External"/><Relationship Id="rId7" Type="http://schemas.openxmlformats.org/officeDocument/2006/relationships/hyperlink" Target="https://www.youtube.com/watch?v=cmAfSJCeXI4" TargetMode="External"/><Relationship Id="rId2" Type="http://schemas.openxmlformats.org/officeDocument/2006/relationships/hyperlink" Target="https://www.youtube.com/watch?v=T38TVnpq4f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vj3i8JJBRY" TargetMode="External"/><Relationship Id="rId5" Type="http://schemas.openxmlformats.org/officeDocument/2006/relationships/hyperlink" Target="https://www.youtube.com/watch?v=QuekGi07GKI" TargetMode="External"/><Relationship Id="rId4" Type="http://schemas.openxmlformats.org/officeDocument/2006/relationships/hyperlink" Target="https://www.youtube.com/watch?v=LsG8SQTClZ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eG_pzjKNcg" TargetMode="External"/><Relationship Id="rId5" Type="http://schemas.openxmlformats.org/officeDocument/2006/relationships/hyperlink" Target="https://www.youtube.com/watch?v=yu43gn6F4wA" TargetMode="External"/><Relationship Id="rId4" Type="http://schemas.openxmlformats.org/officeDocument/2006/relationships/hyperlink" Target="https://www.youtube.com/watch?v=13atUUT8bZ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3mCHcAzWHnw" TargetMode="External"/><Relationship Id="rId4" Type="http://schemas.openxmlformats.org/officeDocument/2006/relationships/hyperlink" Target="https://www.youtube.com/watch?v=vlNaj5KV7m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lpost.it/2017/11/05/sud-sudan-indipendent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ninfonews.it/guerra-in-somalia-storia-violenza-dimenticata-2/" TargetMode="External"/><Relationship Id="rId4" Type="http://schemas.openxmlformats.org/officeDocument/2006/relationships/hyperlink" Target="http://www.occhidellaguerra.it/tag/somalia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migration.org/analisi/5-cose-da-sapere-sui-rifugiati-eritrei/" TargetMode="External"/><Relationship Id="rId5" Type="http://schemas.openxmlformats.org/officeDocument/2006/relationships/hyperlink" Target="http://www.ilsussidiario.net/News/Esteri/2017/4/2/CAOS-MIGRANTI-La-dittatura-in-Eritrea-e-il-debito-dell-Italia/757475/" TargetMode="External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ffarinternazionali.it/2018/01/sahel-niger-mali-guerra-santa/" TargetMode="External"/><Relationship Id="rId4" Type="http://schemas.openxmlformats.org/officeDocument/2006/relationships/hyperlink" Target="http://www.confronti.net/confronti/2017/12/centrafrica-dai-diamanti-nasce-la-guerra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ronti.net/confronti/2017/12/centrafrica-dai-diamanti-nasce-la-guerra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ffarinternazionali.it/2018/01/sahel-niger-mali-guerra-santa/" TargetMode="External"/><Relationship Id="rId4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lsole24ore.com/art/mondo/2018-06-26/in-libia-e-guerra-petrolio-tripoli-e-generale-haftar-210119.shtml?uuid=AEai8xCF&amp;refresh_ce=1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hHUoFrz_mJA&amp;t=62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nkiesta.it/it/article/2017/05/01/vergogna-made-in-italy-vendiamo-sempre-piu-armi-a-regimi-sanguinari-e-/34031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sservatoriodiritti.it/2018/04/10/export-armi-italia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C_1tMe4U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ByC_1tMe4U4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bhaLmoGG4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O6RiNAeQJ0" TargetMode="External"/><Relationship Id="rId2" Type="http://schemas.openxmlformats.org/officeDocument/2006/relationships/hyperlink" Target="https://www.youtube.com/watch?v=cwREgr43_x0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w2XirU2Z8" TargetMode="External"/><Relationship Id="rId2" Type="http://schemas.openxmlformats.org/officeDocument/2006/relationships/hyperlink" Target="https://www.youtube.com/watch?v=y-6kYnHkbY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6Omq0N5CnjY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xDrFCGlcL8" TargetMode="External"/><Relationship Id="rId5" Type="http://schemas.openxmlformats.org/officeDocument/2006/relationships/hyperlink" Target="https://www.youtube.com/watch?v=rJdwUpQwh90" TargetMode="External"/><Relationship Id="rId4" Type="http://schemas.openxmlformats.org/officeDocument/2006/relationships/hyperlink" Target="https://www.youtube.com/watch?v=bJGy66qI_M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H7o_y3a_U" TargetMode="External"/><Relationship Id="rId2" Type="http://schemas.openxmlformats.org/officeDocument/2006/relationships/hyperlink" Target="https://www.youtube.com/watch?v=OhXzGBNYYf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c0EqK2Gj-E8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hwo-i3c8sd4" TargetMode="External"/><Relationship Id="rId4" Type="http://schemas.openxmlformats.org/officeDocument/2006/relationships/hyperlink" Target="https://www.youtube.com/watch?v=WzISVJTs48U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-aR7jmd_yQ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8fQvn_4tOP4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5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39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3320240" y="764704"/>
            <a:ext cx="5551520" cy="242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6600" b="1" dirty="0">
                <a:solidFill>
                  <a:schemeClr val="bg1"/>
                </a:solidFill>
                <a:latin typeface="Arial" panose="020B0604020202020204" pitchFamily="34" charset="0"/>
              </a:rPr>
              <a:t>Il dialogo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6600" b="1" dirty="0">
                <a:solidFill>
                  <a:schemeClr val="bg1"/>
                </a:solidFill>
                <a:latin typeface="Arial" panose="020B0604020202020204" pitchFamily="34" charset="0"/>
              </a:rPr>
              <a:t>Interreligioso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07967" y="4869160"/>
            <a:ext cx="10976082" cy="12926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Aggiornato </a:t>
            </a:r>
            <a:r>
              <a:rPr lang="it-IT" altLang="it-IT" sz="2800" b="1" dirty="0" smtClean="0">
                <a:latin typeface="Arial" panose="020B0604020202020204" pitchFamily="34" charset="0"/>
              </a:rPr>
              <a:t>al </a:t>
            </a:r>
            <a:r>
              <a:rPr lang="it-IT" altLang="it-IT" sz="2800" b="1" dirty="0" smtClean="0">
                <a:latin typeface="Arial" panose="020B0604020202020204" pitchFamily="34" charset="0"/>
              </a:rPr>
              <a:t>5 ottobre 2022</a:t>
            </a:r>
            <a:endParaRPr lang="it-IT" altLang="it-IT" sz="2800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b="1" dirty="0">
                <a:latin typeface="Arial" panose="020B0604020202020204" pitchFamily="34" charset="0"/>
              </a:rPr>
              <a:t>con </a:t>
            </a:r>
            <a:r>
              <a:rPr lang="it-IT" altLang="it-IT" sz="2200" b="1" dirty="0" smtClean="0">
                <a:latin typeface="Arial" panose="020B0604020202020204" pitchFamily="34" charset="0"/>
              </a:rPr>
              <a:t>32 link numerati in</a:t>
            </a:r>
            <a:r>
              <a:rPr lang="it-IT" altLang="it-IT" sz="22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verde</a:t>
            </a:r>
            <a:r>
              <a:rPr lang="it-IT" altLang="it-IT" sz="2200" b="1" dirty="0" smtClean="0">
                <a:latin typeface="Arial" panose="020B0604020202020204" pitchFamily="34" charset="0"/>
              </a:rPr>
              <a:t> di brevi </a:t>
            </a:r>
            <a:r>
              <a:rPr lang="it-IT" altLang="it-IT" sz="2200" b="1" dirty="0">
                <a:latin typeface="Arial" panose="020B0604020202020204" pitchFamily="34" charset="0"/>
              </a:rPr>
              <a:t>video su </a:t>
            </a:r>
            <a:r>
              <a:rPr lang="it-IT" altLang="it-IT" sz="2200" b="1" dirty="0" err="1">
                <a:latin typeface="Arial" panose="020B0604020202020204" pitchFamily="34" charset="0"/>
              </a:rPr>
              <a:t>youtube</a:t>
            </a:r>
            <a:r>
              <a:rPr lang="it-IT" altLang="it-IT" sz="2200" b="1" dirty="0">
                <a:latin typeface="Arial" panose="020B0604020202020204" pitchFamily="34" charset="0"/>
              </a:rPr>
              <a:t> consigliati da vedere</a:t>
            </a: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2502709" y="3636807"/>
            <a:ext cx="71865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600" dirty="0">
                <a:solidFill>
                  <a:schemeClr val="bg1"/>
                </a:solidFill>
              </a:rPr>
              <a:t>Presentazione di Claudio Gobbetti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4" y="2428868"/>
            <a:ext cx="490023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ttangolo 3"/>
          <p:cNvSpPr>
            <a:spLocks noChangeArrowheads="1"/>
          </p:cNvSpPr>
          <p:nvPr/>
        </p:nvSpPr>
        <p:spPr bwMode="auto">
          <a:xfrm>
            <a:off x="7310446" y="1000108"/>
            <a:ext cx="387336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Tempio Sikh 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 err="1"/>
              <a:t>Pessina</a:t>
            </a:r>
            <a:r>
              <a:rPr lang="it-IT" altLang="it-IT" sz="3600" b="1" dirty="0"/>
              <a:t> Cremonese</a:t>
            </a:r>
          </a:p>
        </p:txBody>
      </p:sp>
      <p:pic>
        <p:nvPicPr>
          <p:cNvPr id="7173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4088" r="22717"/>
          <a:stretch>
            <a:fillRect/>
          </a:stretch>
        </p:blipFill>
        <p:spPr bwMode="auto">
          <a:xfrm>
            <a:off x="881026" y="642918"/>
            <a:ext cx="5911045" cy="62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953256" y="5500702"/>
            <a:ext cx="4996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Il </a:t>
            </a:r>
            <a:r>
              <a:rPr lang="it-IT" sz="2000" b="1" dirty="0" err="1"/>
              <a:t>Gurdwara</a:t>
            </a:r>
            <a:r>
              <a:rPr lang="it-IT" sz="2000" b="1" dirty="0"/>
              <a:t> Sikh a Pessina Cremonese</a:t>
            </a:r>
          </a:p>
        </p:txBody>
      </p:sp>
    </p:spTree>
    <p:extLst>
      <p:ext uri="{BB962C8B-B14F-4D97-AF65-F5344CB8AC3E}">
        <p14:creationId xmlns:p14="http://schemas.microsoft.com/office/powerpoint/2010/main" val="3419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587388" y="497428"/>
            <a:ext cx="11017224" cy="59554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5000" b="1" dirty="0">
                <a:latin typeface="Arial" panose="020B0604020202020204" pitchFamily="34" charset="0"/>
              </a:rPr>
              <a:t>Inculturazione</a:t>
            </a:r>
            <a:r>
              <a:rPr lang="it-IT" altLang="it-IT" sz="5000" b="1" i="1" dirty="0">
                <a:latin typeface="Arial" panose="020B0604020202020204" pitchFamily="34" charset="0"/>
              </a:rPr>
              <a:t>.</a:t>
            </a:r>
            <a:r>
              <a:rPr lang="it-IT" altLang="it-IT" sz="5000" dirty="0">
                <a:latin typeface="Arial" panose="020B0604020202020204" pitchFamily="34" charset="0"/>
              </a:rPr>
              <a:t> </a:t>
            </a:r>
          </a:p>
          <a:p>
            <a:pPr marL="400050" lvl="2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E’ anche il cercare e valorizzare i valori cristiani </a:t>
            </a:r>
            <a:r>
              <a:rPr lang="it-IT" altLang="it-IT" sz="2400" u="sng" dirty="0">
                <a:latin typeface="Arial" panose="020B0604020202020204" pitchFamily="34" charset="0"/>
              </a:rPr>
              <a:t>ritenuti </a:t>
            </a:r>
            <a:r>
              <a:rPr lang="it-IT" altLang="it-IT" sz="2400" b="1" u="sng" dirty="0">
                <a:latin typeface="Arial" panose="020B0604020202020204" pitchFamily="34" charset="0"/>
              </a:rPr>
              <a:t>già</a:t>
            </a:r>
            <a:r>
              <a:rPr lang="it-IT" altLang="it-IT" sz="2400" u="sng" dirty="0">
                <a:latin typeface="Arial" panose="020B0604020202020204" pitchFamily="34" charset="0"/>
              </a:rPr>
              <a:t> presenti</a:t>
            </a:r>
            <a:r>
              <a:rPr lang="it-IT" altLang="it-IT" sz="2400" dirty="0">
                <a:latin typeface="Arial" panose="020B0604020202020204" pitchFamily="34" charset="0"/>
              </a:rPr>
              <a:t>, </a:t>
            </a:r>
            <a:endParaRPr lang="it-IT" altLang="it-IT" sz="2400" dirty="0" smtClean="0">
              <a:latin typeface="Arial" panose="020B0604020202020204" pitchFamily="34" charset="0"/>
            </a:endParaRPr>
          </a:p>
          <a:p>
            <a:pPr marL="400050" lvl="2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</a:rPr>
              <a:t>ma </a:t>
            </a:r>
            <a:r>
              <a:rPr lang="it-IT" altLang="it-IT" sz="2400" dirty="0">
                <a:latin typeface="Arial" panose="020B0604020202020204" pitchFamily="34" charset="0"/>
              </a:rPr>
              <a:t>nascosti, nelle altre culture religiose. </a:t>
            </a:r>
          </a:p>
          <a:p>
            <a:pPr marL="400050" lvl="2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Compito del missionario è di cercare </a:t>
            </a:r>
            <a:r>
              <a:rPr lang="it-IT" altLang="it-IT" sz="2400" b="1" dirty="0">
                <a:latin typeface="Arial" panose="020B0604020202020204" pitchFamily="34" charset="0"/>
              </a:rPr>
              <a:t>dove sono già presenti</a:t>
            </a:r>
            <a:r>
              <a:rPr lang="it-IT" altLang="it-IT" sz="2400" dirty="0">
                <a:latin typeface="Arial" panose="020B0604020202020204" pitchFamily="34" charset="0"/>
              </a:rPr>
              <a:t> questi valori </a:t>
            </a:r>
            <a:endParaRPr lang="it-IT" altLang="it-IT" sz="2400" dirty="0" smtClean="0">
              <a:latin typeface="Arial" panose="020B0604020202020204" pitchFamily="34" charset="0"/>
            </a:endParaRPr>
          </a:p>
          <a:p>
            <a:pPr marL="400050" lvl="2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</a:rPr>
              <a:t>per </a:t>
            </a:r>
            <a:r>
              <a:rPr lang="it-IT" altLang="it-IT" sz="2400" dirty="0">
                <a:latin typeface="Arial" panose="020B0604020202020204" pitchFamily="34" charset="0"/>
              </a:rPr>
              <a:t>renderli più </a:t>
            </a:r>
            <a:r>
              <a:rPr lang="it-IT" altLang="it-IT" sz="2400" b="1" dirty="0" smtClean="0">
                <a:latin typeface="Arial" panose="020B0604020202020204" pitchFamily="34" charset="0"/>
              </a:rPr>
              <a:t>CONDIVISIBILI.</a:t>
            </a:r>
            <a:r>
              <a:rPr lang="it-IT" altLang="it-IT" sz="2400" dirty="0" smtClean="0">
                <a:latin typeface="Arial" panose="020B0604020202020204" pitchFamily="34" charset="0"/>
              </a:rPr>
              <a:t> </a:t>
            </a: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latin typeface="Arial" panose="020B0604020202020204" pitchFamily="34" charset="0"/>
              </a:rPr>
              <a:t>CONDIVIDERE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le gioie e sofferenza nei paesi più poveri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623392" y="332656"/>
            <a:ext cx="11017224" cy="60478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>
                <a:latin typeface="Arial" panose="020B0604020202020204" pitchFamily="34" charset="0"/>
              </a:rPr>
              <a:t>Inculturazione</a:t>
            </a:r>
            <a:endParaRPr lang="it-IT" altLang="it-IT" sz="5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Il missionario non andrebbe ad imporre o a convertire,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ma a </a:t>
            </a:r>
            <a:r>
              <a:rPr lang="it-IT" altLang="it-IT" sz="2400" b="1" dirty="0">
                <a:latin typeface="Arial" panose="020B0604020202020204" pitchFamily="34" charset="0"/>
              </a:rPr>
              <a:t>CONDIVIDERE</a:t>
            </a:r>
            <a:r>
              <a:rPr lang="it-IT" altLang="it-IT" sz="2400" dirty="0">
                <a:latin typeface="Arial" panose="020B0604020202020204" pitchFamily="34" charset="0"/>
              </a:rPr>
              <a:t> gioie e sofferenze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ma anche per scoprire, per rendere visibile il messaggio di Gesù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dove potrebbe essere già presente nelle altre religioni.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</a:rPr>
              <a:t>Video testimonianza su </a:t>
            </a:r>
            <a:r>
              <a:rPr lang="it-IT" altLang="it-IT" sz="2000" dirty="0" err="1">
                <a:latin typeface="Arial" panose="020B0604020202020204" pitchFamily="34" charset="0"/>
              </a:rPr>
              <a:t>youtube</a:t>
            </a:r>
            <a:r>
              <a:rPr lang="it-IT" altLang="it-IT" sz="2000" dirty="0">
                <a:latin typeface="Arial" panose="020B0604020202020204" pitchFamily="34" charset="0"/>
              </a:rPr>
              <a:t>  cliccare con il mouse sui link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</a:rPr>
              <a:t>India missione PIME </a:t>
            </a:r>
            <a:r>
              <a:rPr lang="it-IT" altLang="it-IT" sz="2000" dirty="0" err="1">
                <a:latin typeface="Arial" panose="020B0604020202020204" pitchFamily="34" charset="0"/>
              </a:rPr>
              <a:t>Swarga</a:t>
            </a:r>
            <a:r>
              <a:rPr lang="it-IT" altLang="it-IT" sz="2000" dirty="0"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</a:rPr>
              <a:t>Dwar</a:t>
            </a:r>
            <a:r>
              <a:rPr lang="it-IT" altLang="it-IT" sz="2000" dirty="0" smtClean="0">
                <a:latin typeface="Arial" panose="020B0604020202020204" pitchFamily="34" charset="0"/>
              </a:rPr>
              <a:t>: -  </a:t>
            </a:r>
            <a:r>
              <a:rPr lang="it-IT" altLang="it-IT" sz="2000" b="1" dirty="0">
                <a:solidFill>
                  <a:srgbClr val="00B050"/>
                </a:solidFill>
                <a:latin typeface="Arial" panose="020B0604020202020204" pitchFamily="34" charset="0"/>
              </a:rPr>
              <a:t>30</a:t>
            </a:r>
            <a:r>
              <a:rPr lang="it-IT" altLang="it-IT" sz="2000" dirty="0" smtClean="0">
                <a:latin typeface="Arial" panose="020B0604020202020204" pitchFamily="34" charset="0"/>
              </a:rPr>
              <a:t>  </a:t>
            </a:r>
            <a:r>
              <a:rPr lang="it-IT" altLang="it-IT" sz="2000" dirty="0">
                <a:latin typeface="Arial" panose="020B0604020202020204" pitchFamily="34" charset="0"/>
                <a:hlinkClick r:id="rId2"/>
              </a:rPr>
              <a:t>https://www.youtube.com/watch?v=vbhaLmoGG4M</a:t>
            </a:r>
            <a:endParaRPr lang="it-IT" altLang="it-IT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latin typeface="Arial" panose="020B0604020202020204" pitchFamily="34" charset="0"/>
              </a:rPr>
              <a:t>Thailandia</a:t>
            </a:r>
            <a:r>
              <a:rPr lang="it-IT" altLang="it-IT" sz="2000" dirty="0">
                <a:latin typeface="Arial" panose="020B0604020202020204" pitchFamily="34" charset="0"/>
              </a:rPr>
              <a:t> dialogo con i </a:t>
            </a:r>
            <a:r>
              <a:rPr lang="it-IT" altLang="it-IT" sz="2000" dirty="0" smtClean="0">
                <a:latin typeface="Arial" panose="020B0604020202020204" pitchFamily="34" charset="0"/>
              </a:rPr>
              <a:t>buddisti -  </a:t>
            </a:r>
            <a:r>
              <a:rPr lang="it-IT" altLang="it-IT" sz="2000" b="1" dirty="0">
                <a:solidFill>
                  <a:srgbClr val="00B050"/>
                </a:solidFill>
                <a:latin typeface="Arial" panose="020B0604020202020204" pitchFamily="34" charset="0"/>
              </a:rPr>
              <a:t>31</a:t>
            </a:r>
            <a:r>
              <a:rPr lang="it-IT" altLang="it-IT" sz="2000" dirty="0" smtClean="0">
                <a:latin typeface="Arial" panose="020B0604020202020204" pitchFamily="34" charset="0"/>
              </a:rPr>
              <a:t>    </a:t>
            </a:r>
            <a:r>
              <a:rPr lang="it-IT" altLang="it-IT" sz="2000" dirty="0">
                <a:latin typeface="Arial" panose="020B0604020202020204" pitchFamily="34" charset="0"/>
                <a:hlinkClick r:id="rId3"/>
              </a:rPr>
              <a:t>https://www.youtube.com/watch?v=y-6kYnHkbY4</a:t>
            </a:r>
            <a:endParaRPr lang="it-IT" altLang="it-IT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</a:rPr>
              <a:t>Cambogia dialogo con i </a:t>
            </a:r>
            <a:r>
              <a:rPr lang="it-IT" altLang="it-IT" sz="2000" dirty="0" smtClean="0">
                <a:latin typeface="Arial" panose="020B0604020202020204" pitchFamily="34" charset="0"/>
              </a:rPr>
              <a:t>buddisti -  </a:t>
            </a:r>
            <a:r>
              <a:rPr lang="it-IT" altLang="it-IT" sz="2000" b="1" dirty="0">
                <a:solidFill>
                  <a:srgbClr val="00B050"/>
                </a:solidFill>
                <a:latin typeface="Arial" panose="020B0604020202020204" pitchFamily="34" charset="0"/>
              </a:rPr>
              <a:t>32</a:t>
            </a:r>
            <a:r>
              <a:rPr lang="it-IT" altLang="it-IT" sz="2000" dirty="0" smtClean="0">
                <a:latin typeface="Arial" panose="020B0604020202020204" pitchFamily="34" charset="0"/>
              </a:rPr>
              <a:t>   </a:t>
            </a:r>
            <a:r>
              <a:rPr lang="it-IT" altLang="it-IT" sz="2000" dirty="0">
                <a:latin typeface="Arial" panose="020B0604020202020204" pitchFamily="34" charset="0"/>
                <a:hlinkClick r:id="rId4"/>
              </a:rPr>
              <a:t>https://www.youtube.com/watch?v=PLw2XirU2Z8</a:t>
            </a:r>
            <a:endParaRPr lang="it-IT" altLang="it-IT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814903" y="1559331"/>
            <a:ext cx="30972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6000" b="1" dirty="0">
                <a:latin typeface="Arial" panose="020B0604020202020204" pitchFamily="34" charset="0"/>
              </a:rPr>
              <a:t>Abramo</a:t>
            </a:r>
            <a:endParaRPr lang="it-IT" altLang="it-IT" sz="6000" dirty="0">
              <a:latin typeface="Arial" panose="020B0604020202020204" pitchFamily="34" charset="0"/>
            </a:endParaRP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4762469" y="3316732"/>
            <a:ext cx="10743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Isacco</a:t>
            </a: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1686173" y="4377032"/>
            <a:ext cx="39501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8F69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Giacobbe</a:t>
            </a:r>
            <a:r>
              <a:rPr lang="it-IT" altLang="it-IT" sz="3400" b="1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>
                <a:solidFill>
                  <a:srgbClr val="003399"/>
                </a:solidFill>
                <a:latin typeface="Arial" panose="020B0604020202020204" pitchFamily="34" charset="0"/>
              </a:rPr>
              <a:t>(detto «Israele»)</a:t>
            </a:r>
          </a:p>
        </p:txBody>
      </p:sp>
      <p:sp>
        <p:nvSpPr>
          <p:cNvPr id="157701" name="Line 5"/>
          <p:cNvSpPr>
            <a:spLocks noChangeShapeType="1"/>
          </p:cNvSpPr>
          <p:nvPr/>
        </p:nvSpPr>
        <p:spPr bwMode="auto">
          <a:xfrm flipH="1">
            <a:off x="5303912" y="2565807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2" name="Line 6"/>
          <p:cNvSpPr>
            <a:spLocks noChangeShapeType="1"/>
          </p:cNvSpPr>
          <p:nvPr/>
        </p:nvSpPr>
        <p:spPr bwMode="auto">
          <a:xfrm flipH="1">
            <a:off x="5288583" y="3802357"/>
            <a:ext cx="0" cy="5746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4732382" y="1928180"/>
            <a:ext cx="125386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+ 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Sara</a:t>
            </a:r>
          </a:p>
        </p:txBody>
      </p:sp>
      <p:sp>
        <p:nvSpPr>
          <p:cNvPr id="157704" name="Line 8"/>
          <p:cNvSpPr>
            <a:spLocks noChangeShapeType="1"/>
          </p:cNvSpPr>
          <p:nvPr/>
        </p:nvSpPr>
        <p:spPr bwMode="auto">
          <a:xfrm>
            <a:off x="3983419" y="2187736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5" name="Line 9"/>
          <p:cNvSpPr>
            <a:spLocks noChangeShapeType="1"/>
          </p:cNvSpPr>
          <p:nvPr/>
        </p:nvSpPr>
        <p:spPr bwMode="auto">
          <a:xfrm flipV="1">
            <a:off x="3949107" y="1071231"/>
            <a:ext cx="647700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4732382" y="270014"/>
            <a:ext cx="7276351" cy="13480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Dalla “schiava” 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Agar</a:t>
            </a:r>
            <a:r>
              <a:rPr lang="it-IT" altLang="it-IT" sz="2400" dirty="0">
                <a:latin typeface="Arial" panose="020B0604020202020204" pitchFamily="34" charset="0"/>
              </a:rPr>
              <a:t> ebbe </a:t>
            </a:r>
            <a:r>
              <a:rPr lang="it-IT" altLang="it-IT" sz="2400" b="1" dirty="0">
                <a:latin typeface="Arial" panose="020B0604020202020204" pitchFamily="34" charset="0"/>
              </a:rPr>
              <a:t>Ismaele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dal quale generalmente si attribuisce la derivazione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degli arabi (</a:t>
            </a:r>
            <a:r>
              <a:rPr lang="it-IT" altLang="it-IT" sz="2400" b="1" dirty="0">
                <a:latin typeface="Arial" panose="020B0604020202020204" pitchFamily="34" charset="0"/>
              </a:rPr>
              <a:t>ismaeliti, islamici, sciiti, sunniti</a:t>
            </a:r>
            <a:r>
              <a:rPr lang="it-IT" altLang="it-IT" sz="2400" dirty="0"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157707" name="Line 11"/>
          <p:cNvSpPr>
            <a:spLocks noChangeShapeType="1"/>
          </p:cNvSpPr>
          <p:nvPr/>
        </p:nvSpPr>
        <p:spPr bwMode="auto">
          <a:xfrm>
            <a:off x="8544272" y="5085184"/>
            <a:ext cx="0" cy="7191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5014787" y="6009036"/>
            <a:ext cx="2698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Gesù di </a:t>
            </a:r>
            <a:r>
              <a:rPr lang="it-IT" altLang="it-IT" sz="2400" b="1" dirty="0" err="1">
                <a:latin typeface="Arial" panose="020B0604020202020204" pitchFamily="34" charset="0"/>
              </a:rPr>
              <a:t>Nazarteh</a:t>
            </a:r>
            <a:endParaRPr lang="it-IT" altLang="it-IT" sz="1800" dirty="0">
              <a:latin typeface="Arial" panose="020B0604020202020204" pitchFamily="34" charset="0"/>
            </a:endParaRPr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5636292" y="4345841"/>
            <a:ext cx="3684022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dal quale derivano gli </a:t>
            </a:r>
            <a:r>
              <a:rPr lang="it-IT" altLang="it-IT" sz="3200" b="1">
                <a:latin typeface="Arial" panose="020B0604020202020204" pitchFamily="34" charset="0"/>
              </a:rPr>
              <a:t>EBREI</a:t>
            </a:r>
            <a:endParaRPr lang="it-IT" altLang="it-IT" sz="3200">
              <a:latin typeface="Arial" panose="020B0604020202020204" pitchFamily="34" charset="0"/>
            </a:endParaRPr>
          </a:p>
        </p:txBody>
      </p:sp>
      <p:sp>
        <p:nvSpPr>
          <p:cNvPr id="157710" name="Rectangle 14"/>
          <p:cNvSpPr>
            <a:spLocks noChangeArrowheads="1"/>
          </p:cNvSpPr>
          <p:nvPr/>
        </p:nvSpPr>
        <p:spPr bwMode="auto">
          <a:xfrm>
            <a:off x="7725454" y="5877273"/>
            <a:ext cx="4301177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dal quale derivano i </a:t>
            </a:r>
            <a:r>
              <a:rPr lang="it-IT" altLang="it-IT" sz="3200" b="1">
                <a:latin typeface="Arial" panose="020B0604020202020204" pitchFamily="34" charset="0"/>
              </a:rPr>
              <a:t>CRISTIANI</a:t>
            </a:r>
            <a:endParaRPr lang="it-IT" altLang="it-IT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57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57700" grpId="0"/>
      <p:bldP spid="157701" grpId="0" animBg="1"/>
      <p:bldP spid="157702" grpId="0" animBg="1"/>
      <p:bldP spid="157703" grpId="0" animBg="1"/>
      <p:bldP spid="157704" grpId="0" animBg="1"/>
      <p:bldP spid="157704" grpId="1" animBg="1"/>
      <p:bldP spid="157705" grpId="0" animBg="1"/>
      <p:bldP spid="157706" grpId="0" animBg="1"/>
      <p:bldP spid="157707" grpId="0" animBg="1"/>
      <p:bldP spid="157708" grpId="0"/>
      <p:bldP spid="157709" grpId="0" animBg="1"/>
      <p:bldP spid="1577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bg1"/>
            </a:gs>
            <a:gs pos="5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552402" y="1333042"/>
            <a:ext cx="7087197" cy="4191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4800" b="1" dirty="0" smtClean="0">
                <a:latin typeface="Arial" panose="020B0604020202020204" pitchFamily="34" charset="0"/>
              </a:rPr>
              <a:t>Musulmani,</a:t>
            </a:r>
            <a:r>
              <a:rPr lang="it-IT" altLang="it-IT" sz="4800" dirty="0" smtClean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4800" b="1" dirty="0" smtClean="0">
                <a:latin typeface="Arial" panose="020B0604020202020204" pitchFamily="34" charset="0"/>
              </a:rPr>
              <a:t>ebrei</a:t>
            </a:r>
            <a:r>
              <a:rPr lang="it-IT" altLang="it-IT" sz="4800" dirty="0" smtClean="0">
                <a:latin typeface="Arial" panose="020B0604020202020204" pitchFamily="34" charset="0"/>
              </a:rPr>
              <a:t> </a:t>
            </a:r>
            <a:r>
              <a:rPr lang="it-IT" altLang="it-IT" sz="4800" dirty="0">
                <a:latin typeface="Arial" panose="020B0604020202020204" pitchFamily="34" charset="0"/>
              </a:rPr>
              <a:t>e </a:t>
            </a:r>
            <a:r>
              <a:rPr lang="it-IT" altLang="it-IT" sz="4800" b="1" dirty="0">
                <a:latin typeface="Arial" panose="020B0604020202020204" pitchFamily="34" charset="0"/>
              </a:rPr>
              <a:t>cristiani</a:t>
            </a:r>
            <a:r>
              <a:rPr lang="it-IT" altLang="it-IT" sz="4800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4800" dirty="0">
                <a:latin typeface="Arial" panose="020B0604020202020204" pitchFamily="34" charset="0"/>
              </a:rPr>
              <a:t>sono fratelli in</a:t>
            </a:r>
            <a:r>
              <a:rPr lang="it-IT" altLang="it-IT" sz="5400" dirty="0">
                <a:latin typeface="Arial" panose="020B0604020202020204" pitchFamily="34" charset="0"/>
              </a:rPr>
              <a:t> </a:t>
            </a:r>
            <a:r>
              <a:rPr lang="it-IT" altLang="it-IT" sz="6000" b="1" dirty="0">
                <a:latin typeface="Arial" panose="020B0604020202020204" pitchFamily="34" charset="0"/>
              </a:rPr>
              <a:t>Abramo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bg1"/>
            </a:gs>
            <a:gs pos="5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992313" y="1282259"/>
            <a:ext cx="7991475" cy="4293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>
                <a:latin typeface="Arial" panose="020B0604020202020204" pitchFamily="34" charset="0"/>
              </a:rPr>
              <a:t>Gerusalemme: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dirty="0">
                <a:latin typeface="Arial" panose="020B0604020202020204" pitchFamily="34" charset="0"/>
              </a:rPr>
              <a:t>la città Santa </a:t>
            </a:r>
            <a:endParaRPr lang="it-IT" altLang="it-IT" sz="48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dirty="0" smtClean="0">
                <a:latin typeface="Arial" panose="020B0604020202020204" pitchFamily="34" charset="0"/>
              </a:rPr>
              <a:t>delle </a:t>
            </a:r>
            <a:r>
              <a:rPr lang="it-IT" altLang="it-IT" sz="4800" dirty="0">
                <a:latin typeface="Arial" panose="020B0604020202020204" pitchFamily="34" charset="0"/>
              </a:rPr>
              <a:t>tre grandi religioni monoteistiche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641735" y="333377"/>
            <a:ext cx="10908530" cy="182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</a:rPr>
              <a:t>Esistono diversi atteggiamenti </a:t>
            </a:r>
            <a:endParaRPr lang="it-IT" altLang="it-IT" sz="4000" b="1" dirty="0" smtClean="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smtClean="0">
                <a:latin typeface="Arial" panose="020B0604020202020204" pitchFamily="34" charset="0"/>
              </a:rPr>
              <a:t>nei </a:t>
            </a:r>
            <a:r>
              <a:rPr lang="it-IT" altLang="it-IT" sz="4000" b="1" dirty="0">
                <a:latin typeface="Arial" panose="020B0604020202020204" pitchFamily="34" charset="0"/>
              </a:rPr>
              <a:t>confronti delle altre religioni:</a:t>
            </a:r>
            <a:endParaRPr lang="it-IT" altLang="it-IT" sz="4000" dirty="0">
              <a:latin typeface="Arial" panose="020B0604020202020204" pitchFamily="34" charset="0"/>
            </a:endParaRPr>
          </a:p>
        </p:txBody>
      </p:sp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317637" y="2349500"/>
            <a:ext cx="115567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- 1)  Atteggiamento di odio verso tutte le altre culture </a:t>
            </a:r>
            <a:r>
              <a:rPr lang="it-IT" altLang="it-IT" sz="3200" dirty="0" smtClean="0">
                <a:latin typeface="Arial" panose="020B0604020202020204" pitchFamily="34" charset="0"/>
              </a:rPr>
              <a:t>o religioni </a:t>
            </a:r>
            <a:r>
              <a:rPr lang="it-IT" altLang="it-IT" sz="3200" dirty="0">
                <a:latin typeface="Arial" panose="020B0604020202020204" pitchFamily="34" charset="0"/>
              </a:rPr>
              <a:t>diverse dalle nostre (soprattutto quella islamica). </a:t>
            </a:r>
          </a:p>
        </p:txBody>
      </p:sp>
      <p:sp>
        <p:nvSpPr>
          <p:cNvPr id="34820" name="Rettangolo 3"/>
          <p:cNvSpPr>
            <a:spLocks noChangeArrowheads="1"/>
          </p:cNvSpPr>
          <p:nvPr/>
        </p:nvSpPr>
        <p:spPr bwMode="auto">
          <a:xfrm>
            <a:off x="515938" y="4797426"/>
            <a:ext cx="11160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Spesso questi ritengono che solo la nostra cultura sia quella migliore e superiore.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992313" y="765177"/>
            <a:ext cx="78876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</a:rPr>
              <a:t>E’ possibile un dialogo fra le religioni?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19289" y="2420939"/>
            <a:ext cx="1672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</a:rPr>
              <a:t>Come?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224339" y="5300665"/>
            <a:ext cx="5240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Se non è possibile, perché?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7893" grpId="0"/>
      <p:bldP spid="3789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58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60485" y="1016732"/>
            <a:ext cx="9271030" cy="4824536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vero dialogo c’è quando esiste il desiderio di scambio </a:t>
            </a:r>
          </a:p>
          <a:p>
            <a:pPr lvl="0"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è quello che aiuta a crescere </a:t>
            </a:r>
          </a:p>
          <a:p>
            <a:pPr lvl="0"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io presento il mio approfondimento culturale </a:t>
            </a:r>
          </a:p>
          <a:p>
            <a:pPr lvl="0"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sono interessato ad ascoltare e capire l’altro </a:t>
            </a:r>
          </a:p>
          <a:p>
            <a:pPr lvl="0"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sua religione o nel suo percorso culturale.</a:t>
            </a:r>
          </a:p>
        </p:txBody>
      </p:sp>
    </p:spTree>
    <p:extLst>
      <p:ext uri="{BB962C8B-B14F-4D97-AF65-F5344CB8AC3E}">
        <p14:creationId xmlns:p14="http://schemas.microsoft.com/office/powerpoint/2010/main" val="3117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34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1525" y="1374592"/>
            <a:ext cx="8568951" cy="4108817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it-IT" sz="1600" b="1" dirty="0"/>
          </a:p>
          <a:p>
            <a:pPr algn="ctr">
              <a:lnSpc>
                <a:spcPct val="150000"/>
              </a:lnSpc>
            </a:pPr>
            <a:r>
              <a:rPr lang="it-IT" sz="4400" b="1" dirty="0"/>
              <a:t>Ci sono </a:t>
            </a:r>
            <a:r>
              <a:rPr lang="it-IT" sz="5400" b="1" u="sng" dirty="0"/>
              <a:t>cinque</a:t>
            </a:r>
            <a:r>
              <a:rPr lang="it-IT" sz="4400" b="1" dirty="0"/>
              <a:t> </a:t>
            </a:r>
            <a:r>
              <a:rPr lang="it-IT" sz="4400" b="1" dirty="0" smtClean="0"/>
              <a:t>forme </a:t>
            </a:r>
          </a:p>
          <a:p>
            <a:pPr algn="ctr">
              <a:lnSpc>
                <a:spcPct val="150000"/>
              </a:lnSpc>
            </a:pPr>
            <a:r>
              <a:rPr lang="it-IT" sz="4400" b="1" dirty="0" smtClean="0"/>
              <a:t>di </a:t>
            </a:r>
            <a:r>
              <a:rPr lang="it-IT" sz="4400" b="1" dirty="0"/>
              <a:t>dialogo</a:t>
            </a:r>
          </a:p>
          <a:p>
            <a:pPr algn="ctr">
              <a:lnSpc>
                <a:spcPct val="150000"/>
              </a:lnSpc>
            </a:pPr>
            <a:r>
              <a:rPr lang="it-IT" sz="4400" b="1" dirty="0"/>
              <a:t> con le altre religioni:</a:t>
            </a:r>
          </a:p>
          <a:p>
            <a:pPr algn="ctr">
              <a:lnSpc>
                <a:spcPct val="150000"/>
              </a:lnSpc>
            </a:pP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0619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49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00545" y="1178750"/>
            <a:ext cx="8190910" cy="4500500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dialogo intellettuale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quello accademico teologico,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quello in cui le religioni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confrontano i vari concetti dottrinali</a:t>
            </a:r>
          </a:p>
        </p:txBody>
      </p:sp>
    </p:spTree>
    <p:extLst>
      <p:ext uri="{BB962C8B-B14F-4D97-AF65-F5344CB8AC3E}">
        <p14:creationId xmlns:p14="http://schemas.microsoft.com/office/powerpoint/2010/main" val="13020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64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5"/>
          <a:stretch/>
        </p:blipFill>
        <p:spPr>
          <a:xfrm>
            <a:off x="1895157" y="692696"/>
            <a:ext cx="8401686" cy="481103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631504" y="5661248"/>
            <a:ext cx="8928992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Alimenti solo per italiani</a:t>
            </a:r>
          </a:p>
          <a:p>
            <a:r>
              <a:rPr lang="it-IT" sz="1400" u="sng" dirty="0">
                <a:hlinkClick r:id="rId4"/>
              </a:rPr>
              <a:t>https://www.abr24.it/anpi-pescara-denuncia-raccolta-alimentare-razzista-al-todis-boicottiamo-il-supermercato/</a:t>
            </a:r>
            <a:endParaRPr lang="it-IT" sz="1400" dirty="0"/>
          </a:p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27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48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60485" y="1268761"/>
            <a:ext cx="9271030" cy="4320479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dialogo di spiritualità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quello in cui si </a:t>
            </a:r>
            <a:r>
              <a:rPr lang="it-IT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CONDIVIDE</a:t>
            </a: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l’esperienza spirituale </a:t>
            </a:r>
          </a:p>
        </p:txBody>
      </p:sp>
    </p:spTree>
    <p:extLst>
      <p:ext uri="{BB962C8B-B14F-4D97-AF65-F5344CB8AC3E}">
        <p14:creationId xmlns:p14="http://schemas.microsoft.com/office/powerpoint/2010/main" val="13584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34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1494" y="1664804"/>
            <a:ext cx="9109012" cy="3528392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di azione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quello in cui le religioni lavorano insieme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un fine umanitario comune</a:t>
            </a:r>
          </a:p>
        </p:txBody>
      </p:sp>
    </p:spTree>
    <p:extLst>
      <p:ext uri="{BB962C8B-B14F-4D97-AF65-F5344CB8AC3E}">
        <p14:creationId xmlns:p14="http://schemas.microsoft.com/office/powerpoint/2010/main" val="37882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66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6489" y="1016732"/>
            <a:ext cx="9199022" cy="4824536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dialogo di vita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quello della convivenza giornaliera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persone appartenenti a diverse religioni </a:t>
            </a:r>
          </a:p>
          <a:p>
            <a:pPr algn="ctr">
              <a:lnSpc>
                <a:spcPct val="20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vivono nello stesso villaggio o quartiere.</a:t>
            </a:r>
          </a:p>
        </p:txBody>
      </p:sp>
    </p:spTree>
    <p:extLst>
      <p:ext uri="{BB962C8B-B14F-4D97-AF65-F5344CB8AC3E}">
        <p14:creationId xmlns:p14="http://schemas.microsoft.com/office/powerpoint/2010/main" val="34376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8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1394" y="332656"/>
            <a:ext cx="10909212" cy="6120680"/>
          </a:xfrm>
          <a:prstGeom prst="rect">
            <a:avLst/>
          </a:prstGeom>
          <a:solidFill>
            <a:srgbClr val="FEF8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it-IT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dialogo di rappresentanza 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quello dell’invito reciproco fra le religioni 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momenti importanti della propria religione come ad es.:</a:t>
            </a:r>
          </a:p>
          <a:p>
            <a:pPr lvl="1">
              <a:lnSpc>
                <a:spcPct val="15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alla chiusura del ramadan i musulmani invitano un rappresentante cristiano;</a:t>
            </a:r>
          </a:p>
          <a:p>
            <a:pPr lvl="1">
              <a:lnSpc>
                <a:spcPct val="150000"/>
              </a:lnSpc>
            </a:pPr>
            <a:r>
              <a: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all’inaugurazione di una chiesa, i cristiani invitano dei buddisti o musulmani.</a:t>
            </a:r>
          </a:p>
        </p:txBody>
      </p:sp>
    </p:spTree>
    <p:extLst>
      <p:ext uri="{BB962C8B-B14F-4D97-AF65-F5344CB8AC3E}">
        <p14:creationId xmlns:p14="http://schemas.microsoft.com/office/powerpoint/2010/main" val="410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2000">
              <a:schemeClr val="tx1"/>
            </a:gs>
            <a:gs pos="61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893702" y="985254"/>
            <a:ext cx="10404597" cy="4887492"/>
          </a:xfrm>
          <a:prstGeom prst="rect">
            <a:avLst/>
          </a:prstGeom>
          <a:solidFill>
            <a:srgbClr val="FEF8CE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it-IT" altLang="it-IT" sz="3200" b="1" dirty="0">
                <a:latin typeface="Arial" panose="020B0604020202020204" pitchFamily="34" charset="0"/>
              </a:rPr>
              <a:t>Non potrà mai esistere il dialogo fra le religioni 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</a:rPr>
              <a:t>-  se si </a:t>
            </a:r>
            <a:r>
              <a:rPr lang="it-IT" altLang="it-IT" sz="3000" b="1" dirty="0">
                <a:latin typeface="Arial" panose="020B0604020202020204" pitchFamily="34" charset="0"/>
              </a:rPr>
              <a:t>pregiudica</a:t>
            </a:r>
            <a:r>
              <a:rPr lang="it-IT" altLang="it-IT" sz="3000" dirty="0">
                <a:latin typeface="Arial" panose="020B0604020202020204" pitchFamily="34" charset="0"/>
              </a:rPr>
              <a:t> le religioni senza conoscerle,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</a:rPr>
              <a:t>-  se si sottolineano solo gli aspetti negativi,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</a:rPr>
              <a:t>-  se le religioni vengono considerate il peggior male sociale                        (l’oppio dei popoli),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</a:rPr>
              <a:t>- se le religioni vengono usate per nascondere gli interessi politici, economico petroliferi anche a costo di fare le guerre!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5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41000">
              <a:schemeClr val="tx1"/>
            </a:gs>
            <a:gs pos="78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839503" y="314301"/>
            <a:ext cx="10512994" cy="6229398"/>
          </a:xfrm>
          <a:prstGeom prst="rect">
            <a:avLst/>
          </a:prstGeom>
          <a:solidFill>
            <a:srgbClr val="FEF8CE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</a:rPr>
              <a:t>Il problema principale che non favorisce </a:t>
            </a:r>
          </a:p>
          <a:p>
            <a:pPr lvl="1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</a:rPr>
              <a:t>il dialogo con le altre religioni è</a:t>
            </a:r>
          </a:p>
          <a:p>
            <a:pPr algn="ctr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b="1" u="sng" dirty="0">
                <a:latin typeface="Arial" panose="020B0604020202020204" pitchFamily="34" charset="0"/>
              </a:rPr>
              <a:t>la NON conoscenza</a:t>
            </a:r>
            <a:r>
              <a:rPr lang="it-IT" altLang="it-IT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della religione cattolica e del Concilio </a:t>
            </a:r>
            <a:r>
              <a:rPr lang="it-IT" altLang="it-IT" dirty="0" err="1">
                <a:latin typeface="Arial" panose="020B0604020202020204" pitchFamily="34" charset="0"/>
              </a:rPr>
              <a:t>Vat</a:t>
            </a:r>
            <a:r>
              <a:rPr lang="it-IT" altLang="it-IT" dirty="0">
                <a:latin typeface="Arial" panose="020B0604020202020204" pitchFamily="34" charset="0"/>
              </a:rPr>
              <a:t>. II,</a:t>
            </a:r>
          </a:p>
          <a:p>
            <a:pPr algn="ctr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soprattutto di coloro che si ritengono cristiani.</a:t>
            </a:r>
          </a:p>
          <a:p>
            <a:pPr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Non aiuta al dialogo interreligioso: </a:t>
            </a:r>
          </a:p>
          <a:p>
            <a:pPr lvl="1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- l’opinione non fondata su prove, (la presunzione è figlia dell’ignoranza), </a:t>
            </a:r>
          </a:p>
          <a:p>
            <a:pPr lvl="1" eaLnBrk="1" hangingPunct="1">
              <a:lnSpc>
                <a:spcPct val="125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- l’indifferenza e la “sufficienza”, ossia pensare che il livello infantile di conoscenza religiosa sia più che sufficiente per giudicare la Chiesa e le religioni in generale.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"/>
          <p:cNvSpPr>
            <a:spLocks noChangeArrowheads="1"/>
          </p:cNvSpPr>
          <p:nvPr/>
        </p:nvSpPr>
        <p:spPr bwMode="auto">
          <a:xfrm>
            <a:off x="1835476" y="692151"/>
            <a:ext cx="8521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>
                <a:latin typeface="Arial" panose="020B0604020202020204" pitchFamily="34" charset="0"/>
              </a:rPr>
              <a:t>- 2)  Atteggiamento di rifiuto delle religioni:</a:t>
            </a:r>
          </a:p>
        </p:txBody>
      </p:sp>
      <p:sp>
        <p:nvSpPr>
          <p:cNvPr id="36867" name="Rettangolo 2"/>
          <p:cNvSpPr>
            <a:spLocks noChangeArrowheads="1"/>
          </p:cNvSpPr>
          <p:nvPr/>
        </p:nvSpPr>
        <p:spPr bwMode="auto">
          <a:xfrm>
            <a:off x="911226" y="1573214"/>
            <a:ext cx="10369551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Tale atteggiamento è spesso ideologizzato da una cultura atea estremista che spesso si rifà al pensiero comunista di Karl </a:t>
            </a:r>
            <a:r>
              <a:rPr lang="it-IT" altLang="it-IT" dirty="0" err="1">
                <a:latin typeface="Arial" panose="020B0604020202020204" pitchFamily="34" charset="0"/>
              </a:rPr>
              <a:t>Marx</a:t>
            </a:r>
            <a:r>
              <a:rPr lang="it-IT" altLang="it-IT" dirty="0">
                <a:latin typeface="Arial" panose="020B0604020202020204" pitchFamily="34" charset="0"/>
              </a:rPr>
              <a:t> in cui si sostiene che le religioni sono l’oppio dei popoli.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In questo caso, per un “falso” rispetto verso tutte le religioni,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si vorrebbe eliminare ogni traccia di simboli cristiani nelle scuole pubbliche.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407889" y="836613"/>
            <a:ext cx="1137622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Arial" panose="020B0604020202020204" pitchFamily="34" charset="0"/>
              </a:rPr>
              <a:t>- 3)   Atteggiamento in cui si considerano uguali tutte le religioni.</a:t>
            </a:r>
          </a:p>
        </p:txBody>
      </p:sp>
      <p:sp>
        <p:nvSpPr>
          <p:cNvPr id="38915" name="Rettangolo 2"/>
          <p:cNvSpPr>
            <a:spLocks noChangeArrowheads="1"/>
          </p:cNvSpPr>
          <p:nvPr/>
        </p:nvSpPr>
        <p:spPr bwMode="auto">
          <a:xfrm>
            <a:off x="1883557" y="2160099"/>
            <a:ext cx="8424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Le religioni sono realmente tutte identiche e uguali?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dirty="0">
              <a:latin typeface="Arial" panose="020B0604020202020204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911449" y="3645024"/>
            <a:ext cx="10369103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800" dirty="0"/>
              <a:t>Oppure le religioni sono da considerare degne di grande rispetto soprattutto quando valorizzano la vita umana?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41000">
              <a:schemeClr val="tx1"/>
            </a:gs>
            <a:gs pos="47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758547" y="739803"/>
            <a:ext cx="10674906" cy="53783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it-IT" altLang="it-IT" sz="2800" b="1" dirty="0"/>
              <a:t>Dialogare significa evitare questi estremi</a:t>
            </a:r>
            <a:r>
              <a:rPr lang="it-IT" altLang="it-IT" sz="2800" dirty="0"/>
              <a:t>, imparando a </a:t>
            </a:r>
            <a:endParaRPr lang="it-IT" altLang="it-IT" sz="2800" dirty="0" smtClean="0"/>
          </a:p>
          <a:p>
            <a:pPr lvl="1">
              <a:lnSpc>
                <a:spcPct val="150000"/>
              </a:lnSpc>
            </a:pPr>
            <a:r>
              <a:rPr lang="it-IT" altLang="it-IT" sz="2800" dirty="0" smtClean="0"/>
              <a:t>distinguere </a:t>
            </a:r>
            <a:r>
              <a:rPr lang="it-IT" altLang="it-IT" sz="2800" dirty="0"/>
              <a:t>tra i vari aspetti.</a:t>
            </a:r>
          </a:p>
          <a:p>
            <a:pPr>
              <a:lnSpc>
                <a:spcPct val="150000"/>
              </a:lnSpc>
            </a:pPr>
            <a:endParaRPr lang="it-IT" altLang="it-IT" sz="900" dirty="0"/>
          </a:p>
          <a:p>
            <a:pPr lvl="1">
              <a:lnSpc>
                <a:spcPct val="150000"/>
              </a:lnSpc>
            </a:pPr>
            <a:r>
              <a:rPr lang="it-IT" altLang="it-IT" sz="2800" dirty="0"/>
              <a:t>Il dialogo autentico è quello che si pone su un </a:t>
            </a:r>
            <a:r>
              <a:rPr lang="it-IT" altLang="it-IT" sz="2800" b="1" dirty="0" smtClean="0"/>
              <a:t>piano paritario</a:t>
            </a:r>
            <a:r>
              <a:rPr lang="it-IT" altLang="it-IT" sz="2800" dirty="0" smtClean="0"/>
              <a:t>, </a:t>
            </a:r>
          </a:p>
          <a:p>
            <a:pPr lvl="1">
              <a:lnSpc>
                <a:spcPct val="150000"/>
              </a:lnSpc>
            </a:pPr>
            <a:endParaRPr lang="it-IT" altLang="it-IT" sz="800" dirty="0" smtClean="0"/>
          </a:p>
          <a:p>
            <a:pPr lvl="1">
              <a:lnSpc>
                <a:spcPct val="150000"/>
              </a:lnSpc>
            </a:pPr>
            <a:r>
              <a:rPr lang="it-IT" altLang="it-IT" sz="2800" dirty="0" smtClean="0"/>
              <a:t>presuppone </a:t>
            </a:r>
            <a:r>
              <a:rPr lang="it-IT" altLang="it-IT" sz="2800" dirty="0"/>
              <a:t>un sincero </a:t>
            </a:r>
            <a:r>
              <a:rPr lang="it-IT" altLang="it-IT" sz="2800" b="1" dirty="0"/>
              <a:t>rispetto</a:t>
            </a:r>
            <a:r>
              <a:rPr lang="it-IT" altLang="it-IT" sz="2800" dirty="0"/>
              <a:t> per il credo dell’altro, </a:t>
            </a:r>
          </a:p>
          <a:p>
            <a:pPr lvl="1">
              <a:lnSpc>
                <a:spcPct val="150000"/>
              </a:lnSpc>
            </a:pPr>
            <a:endParaRPr lang="it-IT" altLang="it-IT" sz="800" dirty="0" smtClean="0"/>
          </a:p>
          <a:p>
            <a:pPr lvl="1">
              <a:lnSpc>
                <a:spcPct val="150000"/>
              </a:lnSpc>
            </a:pPr>
            <a:r>
              <a:rPr lang="it-IT" altLang="it-IT" sz="2800" dirty="0" smtClean="0"/>
              <a:t>insieme </a:t>
            </a:r>
            <a:r>
              <a:rPr lang="it-IT" altLang="it-IT" sz="2800" dirty="0"/>
              <a:t>a molta </a:t>
            </a:r>
            <a:r>
              <a:rPr lang="it-IT" altLang="it-IT" sz="2800" b="1" dirty="0"/>
              <a:t>pazienza </a:t>
            </a:r>
            <a:r>
              <a:rPr lang="it-IT" altLang="it-IT" sz="2800" dirty="0"/>
              <a:t>e</a:t>
            </a:r>
            <a:r>
              <a:rPr lang="it-IT" altLang="it-IT" sz="2800" b="1" dirty="0"/>
              <a:t> umiltà</a:t>
            </a:r>
            <a:r>
              <a:rPr lang="it-IT" altLang="it-IT" sz="2800" dirty="0"/>
              <a:t>, </a:t>
            </a:r>
            <a:endParaRPr lang="it-IT" altLang="it-IT" sz="2800" dirty="0" smtClean="0"/>
          </a:p>
          <a:p>
            <a:pPr lvl="1">
              <a:lnSpc>
                <a:spcPct val="150000"/>
              </a:lnSpc>
            </a:pPr>
            <a:endParaRPr lang="it-IT" altLang="it-IT" sz="800" dirty="0" smtClean="0"/>
          </a:p>
          <a:p>
            <a:pPr lvl="1">
              <a:lnSpc>
                <a:spcPct val="150000"/>
              </a:lnSpc>
            </a:pPr>
            <a:r>
              <a:rPr lang="it-IT" altLang="it-IT" sz="2800" dirty="0" smtClean="0"/>
              <a:t>ma </a:t>
            </a:r>
            <a:r>
              <a:rPr lang="it-IT" altLang="it-IT" sz="2800" dirty="0"/>
              <a:t>senza rinunciare </a:t>
            </a:r>
            <a:r>
              <a:rPr lang="it-IT" altLang="it-IT" sz="2800" dirty="0" smtClean="0"/>
              <a:t>a </a:t>
            </a:r>
            <a:r>
              <a:rPr lang="it-IT" altLang="it-IT" sz="2800" dirty="0"/>
              <a:t>quella verità e a quei valori </a:t>
            </a:r>
            <a:endParaRPr lang="it-IT" altLang="it-IT" sz="2800" dirty="0" smtClean="0"/>
          </a:p>
          <a:p>
            <a:pPr lvl="1">
              <a:lnSpc>
                <a:spcPct val="150000"/>
              </a:lnSpc>
            </a:pPr>
            <a:r>
              <a:rPr lang="it-IT" altLang="it-IT" sz="2800" dirty="0" smtClean="0"/>
              <a:t>che </a:t>
            </a:r>
            <a:r>
              <a:rPr lang="it-IT" altLang="it-IT" sz="2800" dirty="0"/>
              <a:t>fondano la propria religione.</a:t>
            </a:r>
          </a:p>
        </p:txBody>
      </p:sp>
      <p:cxnSp>
        <p:nvCxnSpPr>
          <p:cNvPr id="4" name="Connettore diritto 3"/>
          <p:cNvCxnSpPr/>
          <p:nvPr/>
        </p:nvCxnSpPr>
        <p:spPr>
          <a:xfrm>
            <a:off x="8688288" y="2852936"/>
            <a:ext cx="2376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/>
          <p:cNvCxnSpPr/>
          <p:nvPr/>
        </p:nvCxnSpPr>
        <p:spPr>
          <a:xfrm>
            <a:off x="5015880" y="3717032"/>
            <a:ext cx="1296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3935760" y="4509120"/>
            <a:ext cx="29523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21076" y="1041401"/>
            <a:ext cx="51487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 PARITARIO</a:t>
            </a:r>
            <a:endParaRPr lang="it-IT" sz="4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18026" y="2209800"/>
            <a:ext cx="31544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it-IT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21075" y="4149726"/>
            <a:ext cx="57225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it-IT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PAZIENZA E UMILTÀ</a:t>
            </a:r>
          </a:p>
        </p:txBody>
      </p:sp>
      <p:sp>
        <p:nvSpPr>
          <p:cNvPr id="6" name="Rettangolo 5"/>
          <p:cNvSpPr/>
          <p:nvPr/>
        </p:nvSpPr>
        <p:spPr>
          <a:xfrm>
            <a:off x="490539" y="5678488"/>
            <a:ext cx="112109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it-IT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 rinunciare a quei valori che fondano la propria religione.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63" y="188913"/>
            <a:ext cx="2590800" cy="30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2333626"/>
            <a:ext cx="31146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tx1"/>
            </a:gs>
            <a:gs pos="58000">
              <a:schemeClr val="tx1"/>
            </a:gs>
            <a:gs pos="60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/>
        </p:blipFill>
        <p:spPr>
          <a:xfrm rot="16200000">
            <a:off x="3992974" y="-2345795"/>
            <a:ext cx="4206054" cy="11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41000">
              <a:schemeClr val="tx1"/>
            </a:gs>
            <a:gs pos="47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1800" y="476250"/>
            <a:ext cx="8788400" cy="3024759"/>
          </a:xfrm>
          <a:solidFill>
            <a:srgbClr val="FEF8CE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Il tempio del Re Salomone</a:t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era considerato una delle sette meraviglie del mondo e fu realizzato per volere del re Salomone.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7108" name="Picture 4" descr="ModelloTempioSalom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9" y="3861048"/>
            <a:ext cx="4162425" cy="26860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666">
              <a:srgbClr val="858585"/>
            </a:gs>
            <a:gs pos="0">
              <a:schemeClr val="tx1"/>
            </a:gs>
            <a:gs pos="63000">
              <a:schemeClr val="tx1"/>
            </a:gs>
            <a:gs pos="67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6" y="387000"/>
            <a:ext cx="8366969" cy="608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666">
              <a:srgbClr val="858585"/>
            </a:gs>
            <a:gs pos="0">
              <a:schemeClr val="tx1"/>
            </a:gs>
            <a:gs pos="0">
              <a:schemeClr val="tx1"/>
            </a:gs>
            <a:gs pos="5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230791" y="1056043"/>
            <a:ext cx="9730418" cy="4745915"/>
          </a:xfrm>
          <a:prstGeom prst="rect">
            <a:avLst/>
          </a:prstGeom>
          <a:solidFill>
            <a:srgbClr val="FEF8CE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Il sacro tempio ebraico fu distrutto.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Nel luogo considerato </a:t>
            </a:r>
            <a:endParaRPr lang="it-IT" altLang="it-IT" sz="40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 smtClean="0">
                <a:latin typeface="Arial" panose="020B0604020202020204" pitchFamily="34" charset="0"/>
              </a:rPr>
              <a:t>più </a:t>
            </a:r>
            <a:r>
              <a:rPr lang="it-IT" altLang="it-IT" sz="4000" dirty="0">
                <a:latin typeface="Arial" panose="020B0604020202020204" pitchFamily="34" charset="0"/>
              </a:rPr>
              <a:t>sacro </a:t>
            </a:r>
            <a:r>
              <a:rPr lang="it-IT" altLang="it-IT" sz="4000" dirty="0" smtClean="0">
                <a:latin typeface="Arial" panose="020B0604020202020204" pitchFamily="34" charset="0"/>
              </a:rPr>
              <a:t>per </a:t>
            </a:r>
            <a:r>
              <a:rPr lang="it-IT" altLang="it-IT" sz="4000" dirty="0">
                <a:latin typeface="Arial" panose="020B0604020202020204" pitchFamily="34" charset="0"/>
              </a:rPr>
              <a:t>gli ebrei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fu costruita sopra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la moschea della cupola della roccia</a:t>
            </a:r>
            <a:r>
              <a:rPr lang="it-IT" altLang="it-IT" sz="4000" dirty="0" smtClean="0">
                <a:latin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666">
              <a:srgbClr val="858585"/>
            </a:gs>
            <a:gs pos="0">
              <a:schemeClr val="tx1"/>
            </a:gs>
            <a:gs pos="0">
              <a:schemeClr val="tx1"/>
            </a:gs>
            <a:gs pos="3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Bpp0008 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2217" r="388" b="1106"/>
          <a:stretch>
            <a:fillRect/>
          </a:stretch>
        </p:blipFill>
        <p:spPr bwMode="auto">
          <a:xfrm>
            <a:off x="2753164" y="549000"/>
            <a:ext cx="6685672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4223792" y="1844824"/>
            <a:ext cx="1584325" cy="12239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666">
              <a:srgbClr val="858585"/>
            </a:gs>
            <a:gs pos="0">
              <a:schemeClr val="tx1"/>
            </a:gs>
            <a:gs pos="0">
              <a:schemeClr val="tx1"/>
            </a:gs>
            <a:gs pos="3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Bpp0008 moschea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60" y="1125000"/>
            <a:ext cx="595488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179763" y="404664"/>
            <a:ext cx="583247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latin typeface="Arial" panose="020B0604020202020204" pitchFamily="34" charset="0"/>
              </a:rPr>
              <a:t>La moschea sulla spianata del tempio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28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15938" y="796926"/>
            <a:ext cx="11160125" cy="526297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dirty="0"/>
              <a:t>La roccia sotto la Moschea, secondo alcuni è </a:t>
            </a:r>
          </a:p>
          <a:p>
            <a:pPr marL="971538" lvl="1" indent="-514338">
              <a:lnSpc>
                <a:spcPct val="150000"/>
              </a:lnSpc>
              <a:buFont typeface="+mj-lt"/>
              <a:buAutoNum type="arabicParenR"/>
              <a:defRPr/>
            </a:pPr>
            <a:r>
              <a:rPr lang="it-IT" sz="3200" dirty="0"/>
              <a:t>la base da cui </a:t>
            </a:r>
            <a:r>
              <a:rPr lang="it-IT" sz="3200" b="1" u="sng" dirty="0"/>
              <a:t>Dio creò</a:t>
            </a:r>
            <a:r>
              <a:rPr lang="it-IT" sz="3200" b="1" dirty="0"/>
              <a:t> </a:t>
            </a:r>
            <a:r>
              <a:rPr lang="it-IT" sz="3200" dirty="0"/>
              <a:t>l'universo; </a:t>
            </a:r>
          </a:p>
          <a:p>
            <a:pPr marL="971538" lvl="1" indent="-514338">
              <a:lnSpc>
                <a:spcPct val="150000"/>
              </a:lnSpc>
              <a:buFont typeface="+mj-lt"/>
              <a:buAutoNum type="arabicParenR"/>
              <a:defRPr/>
            </a:pPr>
            <a:r>
              <a:rPr lang="it-IT" sz="3200" dirty="0"/>
              <a:t>è la roccia su cui </a:t>
            </a:r>
            <a:r>
              <a:rPr lang="it-IT" sz="3200" b="1" u="sng" dirty="0"/>
              <a:t>Abramo legò Isacco</a:t>
            </a:r>
            <a:r>
              <a:rPr lang="it-IT" sz="3200" dirty="0"/>
              <a:t> in occasione del sacrificio;</a:t>
            </a:r>
          </a:p>
          <a:p>
            <a:pPr marL="971538" lvl="1" indent="-514338">
              <a:lnSpc>
                <a:spcPct val="150000"/>
              </a:lnSpc>
              <a:buFont typeface="+mj-lt"/>
              <a:buAutoNum type="arabicParenR"/>
              <a:defRPr/>
            </a:pPr>
            <a:r>
              <a:rPr lang="it-IT" sz="3200" dirty="0"/>
              <a:t>l'area in cui, si dice, </a:t>
            </a:r>
            <a:r>
              <a:rPr lang="it-IT" sz="3200" b="1" u="sng" dirty="0"/>
              <a:t>dormì Giacobbe</a:t>
            </a:r>
            <a:r>
              <a:rPr lang="it-IT" sz="3200" dirty="0"/>
              <a:t>, sognando la scala che saliva al cielo.</a:t>
            </a:r>
          </a:p>
          <a:p>
            <a:pPr lvl="1">
              <a:lnSpc>
                <a:spcPct val="150000"/>
              </a:lnSpc>
              <a:defRPr/>
            </a:pPr>
            <a:r>
              <a:rPr lang="it-IT" sz="3200" dirty="0"/>
              <a:t>Questo punto è identificato come il </a:t>
            </a:r>
            <a:r>
              <a:rPr lang="it-IT" sz="3200" b="1" dirty="0"/>
              <a:t>Sancta Sanctorum.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moschea_della_roc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666">
              <a:srgbClr val="858585"/>
            </a:gs>
            <a:gs pos="0">
              <a:schemeClr val="tx1"/>
            </a:gs>
            <a:gs pos="0">
              <a:schemeClr val="tx1"/>
            </a:gs>
            <a:gs pos="3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46865" y="71439"/>
            <a:ext cx="5545137" cy="620712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Il “Muro del Pianto”</a:t>
            </a:r>
          </a:p>
        </p:txBody>
      </p:sp>
      <p:pic>
        <p:nvPicPr>
          <p:cNvPr id="77827" name="Picture 4" descr="Bpp0008 muro del pia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855665"/>
            <a:ext cx="82804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Line 5"/>
          <p:cNvSpPr>
            <a:spLocks noChangeShapeType="1"/>
          </p:cNvSpPr>
          <p:nvPr/>
        </p:nvSpPr>
        <p:spPr bwMode="auto">
          <a:xfrm flipH="1">
            <a:off x="6649190" y="1052736"/>
            <a:ext cx="379732" cy="151211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4" y="65088"/>
            <a:ext cx="9516738" cy="1492251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i pellegrini ebrei si recano a pregare </a:t>
            </a:r>
            <a:r>
              <a:rPr lang="it-IT" altLang="it-IT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celebrare il rito del pianto.</a:t>
            </a:r>
          </a:p>
        </p:txBody>
      </p:sp>
      <p:pic>
        <p:nvPicPr>
          <p:cNvPr id="104452" name="Picture 4" descr="App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557339"/>
            <a:ext cx="101314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92016"/>
            <a:ext cx="5000625" cy="60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27167"/>
            <a:ext cx="4810125" cy="26003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9" y="3330073"/>
            <a:ext cx="48060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384" r="122" b="-384"/>
          <a:stretch/>
        </p:blipFill>
        <p:spPr>
          <a:xfrm>
            <a:off x="3536459" y="213360"/>
            <a:ext cx="5119082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000_sir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4" y="1052514"/>
            <a:ext cx="4945063" cy="3598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papa-muro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5" y="2566988"/>
            <a:ext cx="5672137" cy="39576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479426" y="1916113"/>
            <a:ext cx="267252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latin typeface="Arial" panose="020B0604020202020204" pitchFamily="34" charset="0"/>
              </a:rPr>
              <a:t>Papa Giovanni </a:t>
            </a:r>
            <a:r>
              <a:rPr lang="it-IT" altLang="it-IT" sz="1800" b="1" dirty="0">
                <a:latin typeface="Arial" panose="020B0604020202020204" pitchFamily="34" charset="0"/>
              </a:rPr>
              <a:t>Paolo II</a:t>
            </a:r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5375920" y="3068960"/>
            <a:ext cx="260840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000" b="1" dirty="0" smtClean="0">
                <a:latin typeface="Arial" panose="020B0604020202020204" pitchFamily="34" charset="0"/>
              </a:rPr>
              <a:t>Papa Benedetto </a:t>
            </a:r>
            <a:r>
              <a:rPr lang="it-IT" altLang="it-IT" sz="2000" b="1" dirty="0">
                <a:latin typeface="Arial" panose="020B0604020202020204" pitchFamily="34" charset="0"/>
              </a:rPr>
              <a:t>XVI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2" y="1052513"/>
            <a:ext cx="25368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480552" y="1730375"/>
            <a:ext cx="195438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</a:rPr>
              <a:t>Papa Francesco</a:t>
            </a:r>
          </a:p>
        </p:txBody>
      </p:sp>
      <p:sp>
        <p:nvSpPr>
          <p:cNvPr id="79880" name="Rettangolo 2"/>
          <p:cNvSpPr>
            <a:spLocks noChangeArrowheads="1"/>
          </p:cNvSpPr>
          <p:nvPr/>
        </p:nvSpPr>
        <p:spPr bwMode="auto">
          <a:xfrm>
            <a:off x="3440114" y="228600"/>
            <a:ext cx="403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Gerusalemme: «Il Muro del Pianto»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/>
      <p:bldP spid="88071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61082" y="1052736"/>
            <a:ext cx="1126983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</a:rPr>
              <a:t>Il tempio ebraico di Gerusalemme </a:t>
            </a:r>
            <a:endParaRPr lang="it-IT" altLang="it-IT" sz="36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</a:rPr>
              <a:t>era </a:t>
            </a:r>
            <a:r>
              <a:rPr lang="it-IT" altLang="it-IT" sz="3600" dirty="0">
                <a:latin typeface="Arial" panose="020B0604020202020204" pitchFamily="34" charset="0"/>
              </a:rPr>
              <a:t>anche il luogo </a:t>
            </a:r>
            <a:r>
              <a:rPr lang="it-IT" altLang="it-IT" sz="3600" dirty="0" smtClean="0">
                <a:latin typeface="Arial" panose="020B0604020202020204" pitchFamily="34" charset="0"/>
              </a:rPr>
              <a:t>dove </a:t>
            </a:r>
            <a:r>
              <a:rPr lang="it-IT" altLang="it-IT" sz="3600" dirty="0">
                <a:latin typeface="Arial" panose="020B0604020202020204" pitchFamily="34" charset="0"/>
              </a:rPr>
              <a:t>andava a pregare </a:t>
            </a:r>
            <a:endParaRPr lang="it-IT" altLang="it-IT" sz="36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 smtClean="0">
                <a:latin typeface="Arial" panose="020B0604020202020204" pitchFamily="34" charset="0"/>
              </a:rPr>
              <a:t>Gesù </a:t>
            </a:r>
            <a:r>
              <a:rPr lang="it-IT" altLang="it-IT" sz="3600" b="1" dirty="0">
                <a:latin typeface="Arial" panose="020B0604020202020204" pitchFamily="34" charset="0"/>
              </a:rPr>
              <a:t>di Nazareth</a:t>
            </a:r>
            <a:r>
              <a:rPr lang="it-IT" altLang="it-IT" sz="3600" dirty="0">
                <a:latin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</a:rPr>
              <a:t>che, per i cristiani, </a:t>
            </a:r>
            <a:r>
              <a:rPr lang="it-IT" altLang="it-IT" sz="3600" dirty="0" smtClean="0">
                <a:latin typeface="Arial" panose="020B0604020202020204" pitchFamily="34" charset="0"/>
              </a:rPr>
              <a:t>è </a:t>
            </a:r>
            <a:r>
              <a:rPr lang="it-IT" altLang="it-IT" sz="3600" dirty="0">
                <a:latin typeface="Arial" panose="020B0604020202020204" pitchFamily="34" charset="0"/>
              </a:rPr>
              <a:t>il figlio di 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pope-Mosque_om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81076"/>
            <a:ext cx="63849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314451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000375" y="549275"/>
            <a:ext cx="614783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Papa Benedetto XVI  entra e dialoga con i capi musulmani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- 1Rel del Mondo  D Self   (9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r="30321"/>
          <a:stretch>
            <a:fillRect/>
          </a:stretch>
        </p:blipFill>
        <p:spPr bwMode="auto">
          <a:xfrm>
            <a:off x="58738" y="692152"/>
            <a:ext cx="8413751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- 1Rel del Mondo  D Self   (9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0" t="11691" r="1004" b="-11217"/>
          <a:stretch>
            <a:fillRect/>
          </a:stretch>
        </p:blipFill>
        <p:spPr bwMode="auto">
          <a:xfrm>
            <a:off x="8760296" y="682626"/>
            <a:ext cx="3240087" cy="551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bg1"/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- 02 Rel del Mondo  D Self   (94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r="33582" b="83340"/>
          <a:stretch/>
        </p:blipFill>
        <p:spPr bwMode="auto">
          <a:xfrm>
            <a:off x="634966" y="3284984"/>
            <a:ext cx="10922068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111" y1="13684" x2="67444" y2="32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40" y="260648"/>
            <a:ext cx="3410520" cy="28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67408" y="1484784"/>
            <a:ext cx="308289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3600" dirty="0"/>
              <a:t>Gerusalemme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3352" y="260648"/>
            <a:ext cx="7056784" cy="6453049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La parola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Gerusalemme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significa “città SANTA” che dovrebbe essere una città di PACE. In realtà è spesso stata un luogo tutt’altro che pacifico e spesso si è lottato per conquistarla.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Dapprima i babilonesi e poi, più tardi, i romani costrinsero gli ebrei a lasciare la città.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638 d.C. 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Gerusalemme fu conquistata dal secondo Califfo musulmano, Omar. Si racconta che egli abbia trattato bene i suoi abitanti.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Quattrocento anni dopo,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nel 1099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, gli eserciti europei “cristiani” assediarono la città e la sottrassero al dominio musulmano. </a:t>
            </a:r>
            <a:endParaRPr lang="it-IT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Durante 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quella “crociata” furono uccise migliaia di persone.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I musulmani riconquistarono la città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nel 1187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, e il loro capo,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Salah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ad-Din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(conosciuto anche come Saladino) ordinò che a nessun cristiano fosse fatto male.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Tuttavia le crociate continuarono per quasi altri duecento anni con i cristiani che cercavano di riprendere il controllo di Gerusalemme.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Quando fu creato lo Stato d’Israele,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nel 1947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, la città fu divisa tra ebrei e </a:t>
            </a:r>
            <a:r>
              <a:rPr lang="it-IT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arabi (musulmani).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>
              <a:spcAft>
                <a:spcPts val="800"/>
              </a:spcAft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1967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, gli ebrei hanno ripreso il controllo di tutta la città. E da allora ci sono continue violenze e tensioni.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- 02 Rel del Mondo  D Self   (9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8" t="15571" r="2010" b="5495"/>
          <a:stretch/>
        </p:blipFill>
        <p:spPr bwMode="auto">
          <a:xfrm>
            <a:off x="8400256" y="131104"/>
            <a:ext cx="334594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28248" y="131104"/>
            <a:ext cx="3528392" cy="1296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Breve storia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Gerusalemme</a:t>
            </a:r>
          </a:p>
        </p:txBody>
      </p:sp>
      <p:sp>
        <p:nvSpPr>
          <p:cNvPr id="5" name="Rettangolo 4"/>
          <p:cNvSpPr/>
          <p:nvPr/>
        </p:nvSpPr>
        <p:spPr>
          <a:xfrm>
            <a:off x="8328248" y="1427248"/>
            <a:ext cx="3600400" cy="5314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19336" y="260648"/>
            <a:ext cx="7704856" cy="6597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6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3372" y="242467"/>
            <a:ext cx="11305256" cy="6373068"/>
          </a:xfrm>
          <a:solidFill>
            <a:srgbClr val="FEF8CE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Secondo il pensiero cattolico, espresso anche nel Concilio </a:t>
            </a:r>
            <a:r>
              <a:rPr lang="it-IT" altLang="it-IT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</a:t>
            </a: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II, Cristo è </a:t>
            </a:r>
            <a:r>
              <a:rPr lang="it-IT" altLang="it-IT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venuto a </a:t>
            </a:r>
            <a:r>
              <a:rPr lang="it-IT" altLang="it-IT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rendere visibile</a:t>
            </a: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mediante i sacramenti, la sua nuova famiglia cristiana, </a:t>
            </a:r>
          </a:p>
          <a:p>
            <a:pPr lvl="1"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CHIESA</a:t>
            </a: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esiste anche una chiesa </a:t>
            </a:r>
            <a:r>
              <a:rPr lang="it-IT" altLang="it-IT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invisibile</a:t>
            </a: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solo Dio può conoscere, ed è fatta di ogni uomo di buona volontà, </a:t>
            </a:r>
          </a:p>
          <a:p>
            <a:pPr lvl="1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ogni uomo che ama onestamente con umiltà e carità perfetta l’Essere Supremo di ogni religione.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9487" y="333375"/>
            <a:ext cx="10893026" cy="6191251"/>
          </a:xfrm>
          <a:solidFill>
            <a:srgbClr val="FEF8CE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 cattolici, Cristo è </a:t>
            </a:r>
            <a:r>
              <a:rPr lang="it-IT" altLang="it-IT" sz="3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via</a:t>
            </a:r>
            <a:r>
              <a: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accedere direttamente nella sua Chiesa resa visibile anche mediante i sacramenti da lui istituiti.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endParaRPr lang="it-IT" altLang="it-I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altre religioni, quando i fedeli </a:t>
            </a:r>
            <a:r>
              <a:rPr lang="it-IT" altLang="it-IT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AMANO</a:t>
            </a:r>
            <a:r>
              <a: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onestà e con umile carità perfetta, sarebbero </a:t>
            </a:r>
            <a:r>
              <a:rPr lang="it-IT" altLang="it-IT" sz="3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sentieri diversi</a:t>
            </a:r>
            <a:r>
              <a: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arrivare all’Essere Supremo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6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28775" y="1096288"/>
            <a:ext cx="8934451" cy="936625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 può avvenire il dialogo Interreligioso?</a:t>
            </a:r>
            <a:endParaRPr lang="it-IT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51188" y="2564904"/>
            <a:ext cx="10089622" cy="6843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3200" dirty="0"/>
              <a:t>Il missionario va a convertire e a imporre il battesimo?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51189" y="3249259"/>
            <a:ext cx="10089622" cy="142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3200" dirty="0"/>
              <a:t>Va a imporre, come </a:t>
            </a:r>
            <a:r>
              <a:rPr lang="it-IT" altLang="it-IT" sz="3200" dirty="0" smtClean="0"/>
              <a:t>fecero i </a:t>
            </a:r>
            <a:r>
              <a:rPr lang="it-IT" altLang="it-IT" sz="3200" dirty="0"/>
              <a:t>colonizzatori occidentali, 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3200" dirty="0" smtClean="0"/>
              <a:t>e oggi le numerose invasioni di dominio economico?</a:t>
            </a:r>
            <a:endParaRPr lang="it-IT" alt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515">
              <a:srgbClr val="000000"/>
            </a:gs>
            <a:gs pos="42000">
              <a:schemeClr val="tx1"/>
            </a:gs>
            <a:gs pos="0">
              <a:schemeClr val="tx1"/>
            </a:gs>
            <a:gs pos="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83" b="22797"/>
          <a:stretch/>
        </p:blipFill>
        <p:spPr>
          <a:xfrm>
            <a:off x="1311592" y="1557000"/>
            <a:ext cx="9568816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6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ttangolo 1"/>
          <p:cNvSpPr>
            <a:spLocks noChangeArrowheads="1"/>
          </p:cNvSpPr>
          <p:nvPr/>
        </p:nvSpPr>
        <p:spPr bwMode="auto">
          <a:xfrm>
            <a:off x="1325470" y="1074510"/>
            <a:ext cx="9541060" cy="4708981"/>
          </a:xfrm>
          <a:prstGeom prst="rect">
            <a:avLst/>
          </a:prstGeom>
          <a:solidFill>
            <a:srgbClr val="FEF8CE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Secondo il </a:t>
            </a:r>
            <a:r>
              <a:rPr lang="it-IT" altLang="it-IT" sz="3200" b="1" dirty="0" smtClean="0">
                <a:latin typeface="Arial" panose="020B0604020202020204" pitchFamily="34" charset="0"/>
              </a:rPr>
              <a:t>Concilio </a:t>
            </a:r>
            <a:r>
              <a:rPr lang="it-IT" altLang="it-IT" sz="3200" b="1" dirty="0" err="1">
                <a:latin typeface="Arial" panose="020B0604020202020204" pitchFamily="34" charset="0"/>
              </a:rPr>
              <a:t>Vat</a:t>
            </a:r>
            <a:r>
              <a:rPr lang="it-IT" altLang="it-IT" sz="3200" b="1" dirty="0">
                <a:latin typeface="Arial" panose="020B0604020202020204" pitchFamily="34" charset="0"/>
              </a:rPr>
              <a:t>. II</a:t>
            </a:r>
            <a:r>
              <a:rPr lang="it-IT" altLang="it-IT" sz="3200" dirty="0">
                <a:latin typeface="Arial" panose="020B0604020202020204" pitchFamily="34" charset="0"/>
              </a:rPr>
              <a:t> </a:t>
            </a:r>
            <a:endParaRPr lang="it-IT" altLang="it-IT" sz="32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</a:rPr>
              <a:t>emerge  </a:t>
            </a:r>
            <a:r>
              <a:rPr lang="it-IT" altLang="it-IT" sz="3200" dirty="0">
                <a:latin typeface="Arial" panose="020B0604020202020204" pitchFamily="34" charset="0"/>
              </a:rPr>
              <a:t>l’idea che </a:t>
            </a:r>
            <a:r>
              <a:rPr lang="it-IT" altLang="it-IT" sz="3200" dirty="0" smtClean="0">
                <a:latin typeface="Arial" panose="020B0604020202020204" pitchFamily="34" charset="0"/>
              </a:rPr>
              <a:t>lo </a:t>
            </a:r>
            <a:r>
              <a:rPr lang="it-IT" altLang="it-IT" sz="3200" dirty="0">
                <a:latin typeface="Arial" panose="020B0604020202020204" pitchFamily="34" charset="0"/>
              </a:rPr>
              <a:t>scopo del missionario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non è quello di imporre una nuova cultura,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ma di cercare dove il messaggio cristiano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potrebbe essere già presente nelle altre religioni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per poi </a:t>
            </a:r>
            <a:r>
              <a:rPr lang="it-IT" altLang="it-IT" sz="3200" b="1" u="sng" dirty="0">
                <a:latin typeface="Arial" panose="020B0604020202020204" pitchFamily="34" charset="0"/>
              </a:rPr>
              <a:t>CONDIVIDERLO</a:t>
            </a:r>
            <a:r>
              <a:rPr lang="it-IT" altLang="it-IT" sz="3200" dirty="0">
                <a:latin typeface="Arial" panose="020B0604020202020204" pitchFamily="34" charset="0"/>
              </a:rPr>
              <a:t> e renderlo più </a:t>
            </a:r>
            <a:r>
              <a:rPr lang="it-IT" altLang="it-IT" sz="3200" dirty="0" smtClean="0">
                <a:latin typeface="Arial" panose="020B0604020202020204" pitchFamily="34" charset="0"/>
              </a:rPr>
              <a:t>visibile.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6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1774826" y="257177"/>
            <a:ext cx="304820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200" b="1">
                <a:latin typeface="Arial" panose="020B0604020202020204" pitchFamily="34" charset="0"/>
              </a:rPr>
              <a:t>Vivere insieme</a:t>
            </a:r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1774826" y="836614"/>
            <a:ext cx="809708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Ci sono alcuni modi in cui gli appartenenti a religioni diverse possono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confrontarsi tra di loro: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703389" y="1773239"/>
            <a:ext cx="8785225" cy="1421928"/>
          </a:xfrm>
          <a:prstGeom prst="rect">
            <a:avLst/>
          </a:prstGeom>
          <a:solidFill>
            <a:schemeClr val="bg1"/>
          </a:solidFill>
          <a:ln w="57150">
            <a:solidFill>
              <a:srgbClr val="BCA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1)  Pensando che la loro religione è l’unica vera e che tutte le altre religioni sono false, o addirittura cattive e pericolose.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Questo si chiama </a:t>
            </a:r>
            <a:r>
              <a:rPr lang="it-IT" altLang="it-IT" sz="2400" b="1">
                <a:latin typeface="Arial" panose="020B0604020202020204" pitchFamily="34" charset="0"/>
              </a:rPr>
              <a:t>esclusivismo</a:t>
            </a:r>
            <a:r>
              <a:rPr lang="it-IT" altLang="it-IT" sz="24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703389" y="3333751"/>
            <a:ext cx="8785225" cy="142192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2)  Pensando che ci debba essere una solo religione mondiale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o dicendo che è importante quello su cui tutti possono essere d’accordo. Questo si chiama </a:t>
            </a:r>
            <a:r>
              <a:rPr lang="it-IT" altLang="it-IT" sz="2400" b="1">
                <a:latin typeface="Arial" panose="020B0604020202020204" pitchFamily="34" charset="0"/>
              </a:rPr>
              <a:t>inclusivismo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703389" y="4937126"/>
            <a:ext cx="8785225" cy="1865126"/>
          </a:xfrm>
          <a:prstGeom prst="rect">
            <a:avLst/>
          </a:prstGeom>
          <a:solidFill>
            <a:schemeClr val="bg1"/>
          </a:solidFill>
          <a:ln w="762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3)  Conservando e approfondendo la propria religione, ma con un atteggiamento amichevole e rispettoso delle altre fedi.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Questo è chiamato </a:t>
            </a:r>
            <a:r>
              <a:rPr lang="it-IT" altLang="it-IT" sz="2400" b="1">
                <a:latin typeface="Arial" panose="020B0604020202020204" pitchFamily="34" charset="0"/>
              </a:rPr>
              <a:t>pluralismo</a:t>
            </a:r>
            <a:r>
              <a:rPr lang="it-IT" altLang="it-IT" sz="2400">
                <a:latin typeface="Arial" panose="020B0604020202020204" pitchFamily="34" charset="0"/>
              </a:rPr>
              <a:t> ed è lo scopo del movimento interreligioso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  <p:bldP spid="83975" grpId="0" animBg="1"/>
      <p:bldP spid="8397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z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49276"/>
            <a:ext cx="89979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003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6" y="190500"/>
            <a:ext cx="3357563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Rectangle 6"/>
          <p:cNvSpPr>
            <a:spLocks noChangeArrowheads="1"/>
          </p:cNvSpPr>
          <p:nvPr/>
        </p:nvSpPr>
        <p:spPr bwMode="auto">
          <a:xfrm>
            <a:off x="5375275" y="188913"/>
            <a:ext cx="187325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5375276" y="836614"/>
            <a:ext cx="79216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4" name="Rectangle 12"/>
          <p:cNvSpPr>
            <a:spLocks noChangeArrowheads="1"/>
          </p:cNvSpPr>
          <p:nvPr/>
        </p:nvSpPr>
        <p:spPr bwMode="auto">
          <a:xfrm>
            <a:off x="5375275" y="1341439"/>
            <a:ext cx="1296988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5" name="Rectangle 13"/>
          <p:cNvSpPr>
            <a:spLocks noChangeArrowheads="1"/>
          </p:cNvSpPr>
          <p:nvPr/>
        </p:nvSpPr>
        <p:spPr bwMode="auto">
          <a:xfrm>
            <a:off x="5375275" y="1844675"/>
            <a:ext cx="144145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6" name="Rectangle 14"/>
          <p:cNvSpPr>
            <a:spLocks noChangeArrowheads="1"/>
          </p:cNvSpPr>
          <p:nvPr/>
        </p:nvSpPr>
        <p:spPr bwMode="auto">
          <a:xfrm>
            <a:off x="5375275" y="2492376"/>
            <a:ext cx="2089150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7" name="Rectangle 15"/>
          <p:cNvSpPr>
            <a:spLocks noChangeArrowheads="1"/>
          </p:cNvSpPr>
          <p:nvPr/>
        </p:nvSpPr>
        <p:spPr bwMode="auto">
          <a:xfrm>
            <a:off x="5375275" y="2997200"/>
            <a:ext cx="1512888" cy="719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8" name="Rectangle 16"/>
          <p:cNvSpPr>
            <a:spLocks noChangeArrowheads="1"/>
          </p:cNvSpPr>
          <p:nvPr/>
        </p:nvSpPr>
        <p:spPr bwMode="auto">
          <a:xfrm>
            <a:off x="5375275" y="3716338"/>
            <a:ext cx="1512888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5448301" y="4221164"/>
            <a:ext cx="223361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5375275" y="4724400"/>
            <a:ext cx="1296988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5448300" y="5373689"/>
            <a:ext cx="1225550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2292" name="Rectangle 20"/>
          <p:cNvSpPr>
            <a:spLocks noChangeArrowheads="1"/>
          </p:cNvSpPr>
          <p:nvPr/>
        </p:nvSpPr>
        <p:spPr bwMode="auto">
          <a:xfrm>
            <a:off x="5448300" y="5876926"/>
            <a:ext cx="12954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46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82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82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2000"/>
                                        <p:tgtEl>
                                          <p:spTgt spid="182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8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2000"/>
                                        <p:tgtEl>
                                          <p:spTgt spid="18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animBg="1"/>
      <p:bldP spid="182283" grpId="0" animBg="1"/>
      <p:bldP spid="182284" grpId="0" animBg="1"/>
      <p:bldP spid="182285" grpId="0" animBg="1"/>
      <p:bldP spid="182286" grpId="0" animBg="1"/>
      <p:bldP spid="182287" grpId="0" animBg="1"/>
      <p:bldP spid="182288" grpId="0" animBg="1"/>
      <p:bldP spid="182289" grpId="0" animBg="1"/>
      <p:bldP spid="182290" grpId="0" animBg="1"/>
      <p:bldP spid="182291" grpId="0" animBg="1"/>
      <p:bldP spid="18229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00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044576"/>
            <a:ext cx="89979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 descr="logoecumenismo1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0"/>
            <a:ext cx="23399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Oval 6"/>
          <p:cNvSpPr>
            <a:spLocks noChangeArrowheads="1"/>
          </p:cNvSpPr>
          <p:nvPr/>
        </p:nvSpPr>
        <p:spPr bwMode="auto">
          <a:xfrm>
            <a:off x="3503315" y="1125538"/>
            <a:ext cx="1152525" cy="1079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79207" name="Oval 7"/>
          <p:cNvSpPr>
            <a:spLocks noChangeArrowheads="1"/>
          </p:cNvSpPr>
          <p:nvPr/>
        </p:nvSpPr>
        <p:spPr bwMode="auto">
          <a:xfrm>
            <a:off x="3431704" y="2276475"/>
            <a:ext cx="1152525" cy="1079500"/>
          </a:xfrm>
          <a:prstGeom prst="ellips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79212" name="Rectangle 12"/>
          <p:cNvSpPr>
            <a:spLocks noChangeArrowheads="1"/>
          </p:cNvSpPr>
          <p:nvPr/>
        </p:nvSpPr>
        <p:spPr bwMode="auto">
          <a:xfrm>
            <a:off x="3503613" y="3573464"/>
            <a:ext cx="1079500" cy="30956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" name="Rettangolo 1"/>
          <p:cNvSpPr/>
          <p:nvPr/>
        </p:nvSpPr>
        <p:spPr>
          <a:xfrm>
            <a:off x="1457959" y="74684"/>
            <a:ext cx="3292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Cristianesimo</a:t>
            </a:r>
          </a:p>
        </p:txBody>
      </p:sp>
    </p:spTree>
    <p:extLst>
      <p:ext uri="{BB962C8B-B14F-4D97-AF65-F5344CB8AC3E}">
        <p14:creationId xmlns:p14="http://schemas.microsoft.com/office/powerpoint/2010/main" val="41915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nimBg="1"/>
      <p:bldP spid="179207" grpId="0" animBg="1"/>
      <p:bldP spid="179212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/>
          <a:stretch/>
        </p:blipFill>
        <p:spPr>
          <a:xfrm>
            <a:off x="3173296" y="189000"/>
            <a:ext cx="584540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07" y="189000"/>
            <a:ext cx="563478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3" y="189000"/>
            <a:ext cx="685269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feb 2019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"/>
            <a:ext cx="8686800" cy="649224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67608" y="548680"/>
            <a:ext cx="70567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100" dirty="0">
                <a:hlinkClick r:id="rId4"/>
              </a:rPr>
              <a:t>https://milano.repubblica.it/cronaca/2019/02/20/news/razzismo_melegnano_scritta_svastisca-219600187/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1729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tx1"/>
            </a:gs>
            <a:gs pos="0">
              <a:schemeClr val="tx1"/>
            </a:gs>
            <a:gs pos="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924944"/>
            <a:ext cx="6982981" cy="385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7687" r="441" b="12388"/>
          <a:stretch/>
        </p:blipFill>
        <p:spPr>
          <a:xfrm>
            <a:off x="695400" y="404664"/>
            <a:ext cx="590465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51030"/>
          <a:stretch/>
        </p:blipFill>
        <p:spPr>
          <a:xfrm>
            <a:off x="2262742" y="1755000"/>
            <a:ext cx="7666516" cy="334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447928" y="1124744"/>
            <a:ext cx="576064" cy="4608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9019075" y="4221088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Ghetto</a:t>
            </a:r>
            <a:endParaRPr lang="it-IT" b="1" dirty="0"/>
          </a:p>
        </p:txBody>
      </p:sp>
      <p:sp>
        <p:nvSpPr>
          <p:cNvPr id="6" name="Rettangolo 5"/>
          <p:cNvSpPr/>
          <p:nvPr/>
        </p:nvSpPr>
        <p:spPr>
          <a:xfrm>
            <a:off x="6023992" y="855097"/>
            <a:ext cx="4977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>
                <a:solidFill>
                  <a:srgbClr val="202122"/>
                </a:solidFill>
                <a:ea typeface="Times New Roman" panose="02020603050405020304" pitchFamily="18" charset="0"/>
              </a:rPr>
              <a:t>Il </a:t>
            </a:r>
            <a:r>
              <a:rPr lang="it-IT" sz="1600" b="1" dirty="0">
                <a:solidFill>
                  <a:srgbClr val="202122"/>
                </a:solidFill>
                <a:ea typeface="Times New Roman" panose="02020603050405020304" pitchFamily="18" charset="0"/>
              </a:rPr>
              <a:t>ghetto</a:t>
            </a:r>
            <a:r>
              <a:rPr lang="it-IT" sz="1600" dirty="0">
                <a:solidFill>
                  <a:srgbClr val="202122"/>
                </a:solidFill>
                <a:ea typeface="Times New Roman" panose="02020603050405020304" pitchFamily="18" charset="0"/>
              </a:rPr>
              <a:t> è un'area nella quale le persone vivono confinate “recluse” e sono considerate “inferiori”.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114260" y="4590420"/>
            <a:ext cx="16722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ESCLUSIONE</a:t>
            </a:r>
            <a:endParaRPr lang="it-IT" b="1" dirty="0"/>
          </a:p>
        </p:txBody>
      </p:sp>
      <p:sp>
        <p:nvSpPr>
          <p:cNvPr id="11" name="Rettangolo 10"/>
          <p:cNvSpPr/>
          <p:nvPr/>
        </p:nvSpPr>
        <p:spPr>
          <a:xfrm>
            <a:off x="6689872" y="4621458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SEGREGAZIONE</a:t>
            </a:r>
            <a:endParaRPr lang="it-IT" b="1" dirty="0"/>
          </a:p>
        </p:txBody>
      </p:sp>
      <p:sp>
        <p:nvSpPr>
          <p:cNvPr id="13" name="Rettangolo 12"/>
          <p:cNvSpPr/>
          <p:nvPr/>
        </p:nvSpPr>
        <p:spPr>
          <a:xfrm>
            <a:off x="5982121" y="1556792"/>
            <a:ext cx="4608512" cy="3744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8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1" r="5623" b="-1"/>
          <a:stretch/>
        </p:blipFill>
        <p:spPr>
          <a:xfrm>
            <a:off x="263527" y="1755000"/>
            <a:ext cx="7344466" cy="33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56300" r="8614"/>
          <a:stretch/>
        </p:blipFill>
        <p:spPr>
          <a:xfrm>
            <a:off x="7968208" y="1755000"/>
            <a:ext cx="4011054" cy="334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359696" y="1124744"/>
            <a:ext cx="576064" cy="4608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370305" y="1107232"/>
            <a:ext cx="576064" cy="4608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5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782122"/>
            <a:ext cx="11521280" cy="5432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/>
              <a:t>Link video su </a:t>
            </a:r>
            <a:r>
              <a:rPr lang="it-IT" sz="3200" b="1" dirty="0" err="1"/>
              <a:t>youtube</a:t>
            </a:r>
            <a:r>
              <a:rPr lang="it-IT" sz="3200" b="1" dirty="0"/>
              <a:t> molto interessanti per dibattiti</a:t>
            </a:r>
          </a:p>
          <a:p>
            <a:endParaRPr lang="it-IT" dirty="0"/>
          </a:p>
          <a:p>
            <a:pPr lvl="1"/>
            <a:r>
              <a:rPr lang="it-IT" dirty="0"/>
              <a:t>  </a:t>
            </a:r>
          </a:p>
          <a:p>
            <a:pPr lvl="1"/>
            <a:r>
              <a:rPr lang="it-IT" dirty="0" smtClean="0"/>
              <a:t>I </a:t>
            </a:r>
            <a:r>
              <a:rPr lang="it-IT" dirty="0"/>
              <a:t>sansoni  «Non sono problemi nostri</a:t>
            </a:r>
            <a:r>
              <a:rPr lang="it-IT" dirty="0" smtClean="0"/>
              <a:t>…» - </a:t>
            </a:r>
            <a:r>
              <a:rPr lang="it-IT" b="1" dirty="0">
                <a:solidFill>
                  <a:srgbClr val="00B050"/>
                </a:solidFill>
              </a:rPr>
              <a:t>01</a:t>
            </a:r>
            <a:r>
              <a:rPr lang="it-IT" dirty="0"/>
              <a:t>   </a:t>
            </a:r>
            <a:r>
              <a:rPr lang="it-IT" dirty="0">
                <a:hlinkClick r:id="rId2"/>
              </a:rPr>
              <a:t>https://www.youtube.com/watch?v=T38TVnpq4fs</a:t>
            </a:r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 smtClean="0"/>
              <a:t>I </a:t>
            </a:r>
            <a:r>
              <a:rPr lang="it-IT" dirty="0"/>
              <a:t>sansoni «Io non sono razzista però</a:t>
            </a:r>
            <a:r>
              <a:rPr lang="it-IT" dirty="0" smtClean="0"/>
              <a:t>…» </a:t>
            </a:r>
            <a:r>
              <a:rPr lang="it-IT" dirty="0"/>
              <a:t>-  </a:t>
            </a:r>
            <a:r>
              <a:rPr lang="it-IT" b="1" dirty="0">
                <a:solidFill>
                  <a:srgbClr val="00B050"/>
                </a:solidFill>
              </a:rPr>
              <a:t>02</a:t>
            </a:r>
            <a:r>
              <a:rPr lang="it-IT" dirty="0"/>
              <a:t>   </a:t>
            </a:r>
            <a:r>
              <a:rPr lang="it-IT" dirty="0">
                <a:hlinkClick r:id="rId3"/>
              </a:rPr>
              <a:t>https://www.youtube.com/watch?v=zp8K3yoChOA</a:t>
            </a:r>
            <a:endParaRPr lang="it-IT" dirty="0"/>
          </a:p>
          <a:p>
            <a:pPr lvl="1"/>
            <a:r>
              <a:rPr lang="it-IT" dirty="0"/>
              <a:t> 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 </a:t>
            </a:r>
          </a:p>
          <a:p>
            <a:pPr lvl="1"/>
            <a:endParaRPr lang="it-IT" dirty="0"/>
          </a:p>
          <a:p>
            <a:pPr lvl="1">
              <a:lnSpc>
                <a:spcPct val="150000"/>
              </a:lnSpc>
            </a:pPr>
            <a:r>
              <a:rPr lang="it-IT" dirty="0" smtClean="0"/>
              <a:t>Il caporalato con gli africani  - </a:t>
            </a:r>
            <a:r>
              <a:rPr lang="it-IT" b="1" dirty="0">
                <a:solidFill>
                  <a:srgbClr val="00B050"/>
                </a:solidFill>
              </a:rPr>
              <a:t>03</a:t>
            </a:r>
            <a:r>
              <a:rPr lang="it-IT" dirty="0" smtClean="0"/>
              <a:t>  </a:t>
            </a:r>
            <a:r>
              <a:rPr lang="it-IT" dirty="0" smtClean="0">
                <a:hlinkClick r:id="rId4"/>
              </a:rPr>
              <a:t>https</a:t>
            </a:r>
            <a:r>
              <a:rPr lang="it-IT" dirty="0">
                <a:hlinkClick r:id="rId4"/>
              </a:rPr>
              <a:t>://</a:t>
            </a:r>
            <a:r>
              <a:rPr lang="it-IT" dirty="0" smtClean="0">
                <a:hlinkClick r:id="rId4"/>
              </a:rPr>
              <a:t>www.youtube.com/watch?v=LsG8SQTClZM</a:t>
            </a:r>
            <a:r>
              <a:rPr lang="it-IT" dirty="0" smtClean="0"/>
              <a:t>   </a:t>
            </a:r>
          </a:p>
          <a:p>
            <a:pPr lvl="1">
              <a:lnSpc>
                <a:spcPct val="150000"/>
              </a:lnSpc>
            </a:pPr>
            <a:r>
              <a:rPr lang="it-IT" b="1" dirty="0" smtClean="0"/>
              <a:t>-</a:t>
            </a:r>
            <a:r>
              <a:rPr lang="it-IT" b="1" dirty="0" smtClean="0">
                <a:solidFill>
                  <a:srgbClr val="00B050"/>
                </a:solidFill>
              </a:rPr>
              <a:t> 04</a:t>
            </a:r>
            <a:r>
              <a:rPr lang="it-IT" dirty="0" smtClean="0"/>
              <a:t>   </a:t>
            </a:r>
            <a:r>
              <a:rPr lang="it-IT" dirty="0" smtClean="0">
                <a:hlinkClick r:id="rId5"/>
              </a:rPr>
              <a:t>https</a:t>
            </a:r>
            <a:r>
              <a:rPr lang="it-IT" dirty="0">
                <a:hlinkClick r:id="rId5"/>
              </a:rPr>
              <a:t>://</a:t>
            </a:r>
            <a:r>
              <a:rPr lang="it-IT" dirty="0" smtClean="0">
                <a:hlinkClick r:id="rId5"/>
              </a:rPr>
              <a:t>www.youtube.com/watch?v=QuekGi07GKI</a:t>
            </a:r>
            <a:r>
              <a:rPr lang="it-IT" dirty="0" smtClean="0"/>
              <a:t>    </a:t>
            </a:r>
          </a:p>
          <a:p>
            <a:pPr lvl="1">
              <a:lnSpc>
                <a:spcPct val="150000"/>
              </a:lnSpc>
            </a:pPr>
            <a:r>
              <a:rPr lang="it-IT" b="1" dirty="0" smtClean="0"/>
              <a:t>- </a:t>
            </a:r>
            <a:r>
              <a:rPr lang="it-IT" b="1" dirty="0" smtClean="0">
                <a:solidFill>
                  <a:srgbClr val="00B050"/>
                </a:solidFill>
              </a:rPr>
              <a:t>05</a:t>
            </a:r>
            <a:r>
              <a:rPr lang="it-IT" dirty="0" smtClean="0"/>
              <a:t>  </a:t>
            </a:r>
            <a:r>
              <a:rPr lang="it-IT" dirty="0" smtClean="0">
                <a:hlinkClick r:id="rId6"/>
              </a:rPr>
              <a:t>https://www.youtube.com/watch?v=pvj3i8JJBRY</a:t>
            </a:r>
            <a:endParaRPr lang="it-IT" dirty="0" smtClean="0"/>
          </a:p>
          <a:p>
            <a:endParaRPr lang="it-IT" dirty="0"/>
          </a:p>
          <a:p>
            <a:pPr marL="457200" lvl="2"/>
            <a:r>
              <a:rPr lang="it-IT" dirty="0" smtClean="0"/>
              <a:t>Le </a:t>
            </a:r>
            <a:r>
              <a:rPr lang="it-IT" dirty="0"/>
              <a:t>nuove schiavitù in Italia gli </a:t>
            </a:r>
            <a:r>
              <a:rPr lang="it-IT" dirty="0" smtClean="0"/>
              <a:t>indiani  - </a:t>
            </a:r>
            <a:r>
              <a:rPr lang="it-IT" b="1" dirty="0" smtClean="0">
                <a:solidFill>
                  <a:srgbClr val="00B050"/>
                </a:solidFill>
              </a:rPr>
              <a:t>06 </a:t>
            </a:r>
            <a:r>
              <a:rPr lang="it-IT" dirty="0" smtClean="0"/>
              <a:t>   </a:t>
            </a:r>
            <a:r>
              <a:rPr lang="it-IT" dirty="0">
                <a:hlinkClick r:id="rId7"/>
              </a:rPr>
              <a:t>https://www.youtube.com/watch?v=cmAfSJCeXI4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90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0907" y="1268760"/>
            <a:ext cx="9110186" cy="321100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7200" b="1" dirty="0">
                <a:solidFill>
                  <a:srgbClr val="FEF8CE"/>
                </a:solidFill>
              </a:rPr>
              <a:t>Cosa ne pensate </a:t>
            </a:r>
          </a:p>
          <a:p>
            <a:pPr algn="ctr">
              <a:lnSpc>
                <a:spcPct val="150000"/>
              </a:lnSpc>
            </a:pPr>
            <a:r>
              <a:rPr lang="it-IT" sz="7200" b="1" dirty="0">
                <a:solidFill>
                  <a:srgbClr val="FEF8CE"/>
                </a:solidFill>
              </a:rPr>
              <a:t>di queste immagini?</a:t>
            </a:r>
          </a:p>
        </p:txBody>
      </p:sp>
    </p:spTree>
    <p:extLst>
      <p:ext uri="{BB962C8B-B14F-4D97-AF65-F5344CB8AC3E}">
        <p14:creationId xmlns:p14="http://schemas.microsoft.com/office/powerpoint/2010/main" val="32621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1117" r="8108" b="41893"/>
          <a:stretch/>
        </p:blipFill>
        <p:spPr>
          <a:xfrm>
            <a:off x="3287688" y="3089571"/>
            <a:ext cx="5616624" cy="36724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35360" y="260648"/>
            <a:ext cx="1152128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300" dirty="0"/>
              <a:t>Ma quando dite che gli immigrati vi rubano il lavoro, </a:t>
            </a:r>
            <a:r>
              <a:rPr lang="it-IT" sz="2300" dirty="0" smtClean="0"/>
              <a:t>vi </a:t>
            </a:r>
            <a:r>
              <a:rPr lang="it-IT" sz="2300" dirty="0"/>
              <a:t>riferite a Salem che raccoglie </a:t>
            </a:r>
            <a:endParaRPr lang="it-IT" sz="2300" dirty="0" smtClean="0"/>
          </a:p>
          <a:p>
            <a:pPr>
              <a:lnSpc>
                <a:spcPct val="150000"/>
              </a:lnSpc>
            </a:pPr>
            <a:r>
              <a:rPr lang="it-IT" sz="2300" dirty="0" smtClean="0"/>
              <a:t>i </a:t>
            </a:r>
            <a:r>
              <a:rPr lang="it-IT" sz="2300" dirty="0"/>
              <a:t>pomodori sotto il sole cocente per 2 euro all’ora?</a:t>
            </a:r>
          </a:p>
          <a:p>
            <a:pPr>
              <a:lnSpc>
                <a:spcPct val="150000"/>
              </a:lnSpc>
            </a:pPr>
            <a:endParaRPr lang="it-IT" sz="800" dirty="0" smtClean="0"/>
          </a:p>
          <a:p>
            <a:pPr>
              <a:lnSpc>
                <a:spcPct val="150000"/>
              </a:lnSpc>
            </a:pPr>
            <a:r>
              <a:rPr lang="it-IT" sz="2300" dirty="0" smtClean="0"/>
              <a:t>O </a:t>
            </a:r>
            <a:r>
              <a:rPr lang="it-IT" sz="2300" dirty="0"/>
              <a:t>magari a </a:t>
            </a:r>
            <a:r>
              <a:rPr lang="it-IT" sz="2300" dirty="0" err="1"/>
              <a:t>Kaled</a:t>
            </a:r>
            <a:r>
              <a:rPr lang="it-IT" sz="2300" dirty="0"/>
              <a:t>, che porta la spesa del salumiere per 10 euro </a:t>
            </a:r>
            <a:r>
              <a:rPr lang="it-IT" sz="2300" dirty="0" smtClean="0"/>
              <a:t>al </a:t>
            </a:r>
            <a:r>
              <a:rPr lang="it-IT" sz="2300" dirty="0"/>
              <a:t>giorno più le mance?</a:t>
            </a:r>
          </a:p>
          <a:p>
            <a:pPr algn="ctr">
              <a:lnSpc>
                <a:spcPct val="150000"/>
              </a:lnSpc>
            </a:pPr>
            <a:r>
              <a:rPr lang="it-IT" sz="2300" dirty="0"/>
              <a:t>Nel caso fatecelo sapere che mettiamo una buona parola col caporale</a:t>
            </a:r>
          </a:p>
        </p:txBody>
      </p:sp>
    </p:spTree>
    <p:extLst>
      <p:ext uri="{BB962C8B-B14F-4D97-AF65-F5344CB8AC3E}">
        <p14:creationId xmlns:p14="http://schemas.microsoft.com/office/powerpoint/2010/main" val="40526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1364" y="281376"/>
            <a:ext cx="11449272" cy="599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3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Negli anni ottanta in Italia si affermava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3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che i meridionali erano: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3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mafiosi, criminali, sporchi di immondizie,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3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che portavano le malattie come il colera,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3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che toglievano il lavoro nel nord…</a:t>
            </a:r>
            <a:endParaRPr lang="it-IT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4000" b="1" kern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b="1" kern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 questi ultimi anni </a:t>
            </a:r>
            <a:r>
              <a:rPr lang="it-IT" sz="36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lo si afferma agli immigrati…</a:t>
            </a:r>
            <a:endParaRPr lang="it-IT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5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6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2281021" y="1628800"/>
            <a:ext cx="7629959" cy="504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29147" y="332656"/>
            <a:ext cx="853370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200" b="1" dirty="0"/>
              <a:t>Papa Francesco va a trovare famiglie musulmane </a:t>
            </a:r>
          </a:p>
          <a:p>
            <a:pPr algn="ctr">
              <a:lnSpc>
                <a:spcPct val="150000"/>
              </a:lnSpc>
            </a:pPr>
            <a:r>
              <a:rPr lang="it-IT" sz="2200" b="1" dirty="0"/>
              <a:t>negli appartamenti dei </a:t>
            </a:r>
            <a:r>
              <a:rPr lang="it-IT" sz="2200" b="1" dirty="0" smtClean="0"/>
              <a:t>palazzi</a:t>
            </a:r>
            <a:endParaRPr lang="it-IT" sz="12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2254666" y="5517232"/>
            <a:ext cx="7656313" cy="115156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393111" y="2490207"/>
            <a:ext cx="937942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 smtClean="0"/>
              <a:t>Tre </a:t>
            </a:r>
            <a:r>
              <a:rPr lang="it-IT" sz="2000" b="1" dirty="0"/>
              <a:t>link </a:t>
            </a:r>
            <a:r>
              <a:rPr lang="it-IT" sz="2000" b="1" dirty="0" smtClean="0"/>
              <a:t>della visita del papa alla famiglia musulmana: </a:t>
            </a:r>
            <a:r>
              <a:rPr lang="it-IT" sz="2000" dirty="0" smtClean="0"/>
              <a:t>    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durata </a:t>
            </a:r>
            <a:r>
              <a:rPr lang="it-IT" sz="2000" dirty="0"/>
              <a:t>min. </a:t>
            </a:r>
            <a:r>
              <a:rPr lang="it-IT" sz="2000" dirty="0" smtClean="0"/>
              <a:t>1,38  - </a:t>
            </a:r>
            <a:r>
              <a:rPr lang="it-IT" sz="2000" b="1" dirty="0" smtClean="0">
                <a:solidFill>
                  <a:srgbClr val="00B050"/>
                </a:solidFill>
              </a:rPr>
              <a:t>07</a:t>
            </a:r>
            <a:r>
              <a:rPr lang="it-IT" sz="2000" dirty="0" smtClean="0"/>
              <a:t>   </a:t>
            </a:r>
            <a:r>
              <a:rPr lang="it-IT" sz="2000" dirty="0">
                <a:hlinkClick r:id="rId4"/>
              </a:rPr>
              <a:t>https://www.youtube.com/watch?v=13atUUT8bZ8</a:t>
            </a:r>
            <a:r>
              <a:rPr lang="it-IT" sz="2000" dirty="0"/>
              <a:t>     </a:t>
            </a:r>
          </a:p>
          <a:p>
            <a:pPr algn="ctr">
              <a:lnSpc>
                <a:spcPct val="150000"/>
              </a:lnSpc>
            </a:pPr>
            <a:r>
              <a:rPr lang="it-IT" sz="2000" dirty="0" err="1" smtClean="0"/>
              <a:t>fanpage</a:t>
            </a:r>
            <a:r>
              <a:rPr lang="it-IT" sz="2000" dirty="0" smtClean="0"/>
              <a:t> </a:t>
            </a:r>
            <a:r>
              <a:rPr lang="it-IT" sz="2000" dirty="0"/>
              <a:t>durata min. </a:t>
            </a:r>
            <a:r>
              <a:rPr lang="it-IT" sz="2000" dirty="0" smtClean="0"/>
              <a:t>1,48  - </a:t>
            </a:r>
            <a:r>
              <a:rPr lang="it-IT" sz="2000" b="1" dirty="0" smtClean="0">
                <a:solidFill>
                  <a:srgbClr val="00B050"/>
                </a:solidFill>
              </a:rPr>
              <a:t>08</a:t>
            </a:r>
            <a:r>
              <a:rPr lang="it-IT" sz="2000" dirty="0" smtClean="0"/>
              <a:t>  </a:t>
            </a:r>
            <a:r>
              <a:rPr lang="it-IT" sz="2000" dirty="0">
                <a:hlinkClick r:id="rId5"/>
              </a:rPr>
              <a:t>https://</a:t>
            </a:r>
            <a:r>
              <a:rPr lang="it-IT" sz="2000" dirty="0" smtClean="0">
                <a:hlinkClick r:id="rId5"/>
              </a:rPr>
              <a:t>www.youtube.com/watch?v=yu43gn6F4wA</a:t>
            </a:r>
            <a:r>
              <a:rPr lang="it-IT" sz="2000" dirty="0" smtClean="0"/>
              <a:t> 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La </a:t>
            </a:r>
            <a:r>
              <a:rPr lang="it-IT" sz="2000" dirty="0"/>
              <a:t>visita durata </a:t>
            </a:r>
            <a:r>
              <a:rPr lang="it-IT" sz="2000" dirty="0" smtClean="0"/>
              <a:t>min. </a:t>
            </a:r>
            <a:r>
              <a:rPr lang="it-IT" sz="2000" dirty="0"/>
              <a:t>3,46  </a:t>
            </a:r>
            <a:r>
              <a:rPr lang="it-IT" sz="2000" dirty="0" smtClean="0"/>
              <a:t>- </a:t>
            </a:r>
            <a:r>
              <a:rPr lang="it-IT" sz="2000" b="1" dirty="0" smtClean="0">
                <a:solidFill>
                  <a:srgbClr val="00B050"/>
                </a:solidFill>
              </a:rPr>
              <a:t>09</a:t>
            </a:r>
            <a:r>
              <a:rPr lang="it-IT" sz="2000" dirty="0" smtClean="0"/>
              <a:t>   </a:t>
            </a:r>
            <a:r>
              <a:rPr lang="it-IT" sz="2000" dirty="0" smtClean="0">
                <a:hlinkClick r:id="rId6"/>
              </a:rPr>
              <a:t>https</a:t>
            </a:r>
            <a:r>
              <a:rPr lang="it-IT" sz="2000" dirty="0">
                <a:hlinkClick r:id="rId6"/>
              </a:rPr>
              <a:t>://www.youtube.com/watch?v=eeG_pzjKNcg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3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" grpId="1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3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46" y="1340768"/>
            <a:ext cx="9308709" cy="504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ttangolo 7"/>
          <p:cNvSpPr/>
          <p:nvPr/>
        </p:nvSpPr>
        <p:spPr>
          <a:xfrm>
            <a:off x="2435799" y="188640"/>
            <a:ext cx="732040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/>
              <a:t>La più grande e meravigliosa moschea di Abu </a:t>
            </a:r>
            <a:r>
              <a:rPr lang="it-IT" sz="2000" b="1" dirty="0" err="1"/>
              <a:t>Dahbi</a:t>
            </a:r>
            <a:r>
              <a:rPr lang="it-IT" sz="2000" b="1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it-IT" sz="2000" b="1" dirty="0"/>
              <a:t>Sapete a chi è dedicata?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435800" y="324822"/>
            <a:ext cx="732040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E’ dedicata a </a:t>
            </a:r>
            <a:r>
              <a:rPr lang="it-IT" sz="3200" b="1" dirty="0"/>
              <a:t>Maria</a:t>
            </a:r>
            <a:r>
              <a:rPr lang="it-IT" sz="3200" dirty="0"/>
              <a:t>, la </a:t>
            </a:r>
            <a:r>
              <a:rPr lang="it-IT" sz="3200" b="1" dirty="0"/>
              <a:t>Madre di Gesù.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13572" y="1322727"/>
            <a:ext cx="9564857" cy="8771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 smtClean="0"/>
              <a:t>Due link </a:t>
            </a:r>
            <a:r>
              <a:rPr lang="it-IT" sz="1600" b="1" dirty="0"/>
              <a:t>video </a:t>
            </a:r>
            <a:r>
              <a:rPr lang="it-IT" sz="1600" b="1" dirty="0" smtClean="0"/>
              <a:t>sulla Moschea: </a:t>
            </a:r>
          </a:p>
          <a:p>
            <a:pPr algn="ctr">
              <a:lnSpc>
                <a:spcPct val="150000"/>
              </a:lnSpc>
            </a:pPr>
            <a:r>
              <a:rPr lang="it-IT" sz="1600" b="1" dirty="0"/>
              <a:t> </a:t>
            </a:r>
            <a:r>
              <a:rPr lang="it-IT" sz="1600" b="1" dirty="0" smtClean="0"/>
              <a:t> - </a:t>
            </a:r>
            <a:r>
              <a:rPr lang="it-IT" b="1" dirty="0">
                <a:solidFill>
                  <a:srgbClr val="00B050"/>
                </a:solidFill>
              </a:rPr>
              <a:t>10</a:t>
            </a:r>
            <a:r>
              <a:rPr lang="it-IT" sz="1600" b="1" dirty="0"/>
              <a:t> </a:t>
            </a:r>
            <a:r>
              <a:rPr lang="it-IT" sz="1600" b="1" dirty="0" smtClean="0"/>
              <a:t> </a:t>
            </a:r>
            <a:r>
              <a:rPr lang="it-IT" sz="1400" dirty="0" smtClean="0">
                <a:hlinkClick r:id="rId4"/>
              </a:rPr>
              <a:t>https</a:t>
            </a:r>
            <a:r>
              <a:rPr lang="it-IT" sz="1400" dirty="0">
                <a:hlinkClick r:id="rId4"/>
              </a:rPr>
              <a:t>://www.youtube.com/watch?v=vlNaj5KV7mM</a:t>
            </a:r>
            <a:r>
              <a:rPr lang="it-IT" sz="1400" dirty="0"/>
              <a:t>  </a:t>
            </a:r>
            <a:r>
              <a:rPr lang="it-IT" sz="1400" dirty="0" smtClean="0"/>
              <a:t>- </a:t>
            </a:r>
            <a:r>
              <a:rPr lang="it-IT" b="1" dirty="0" smtClean="0">
                <a:solidFill>
                  <a:srgbClr val="00B050"/>
                </a:solidFill>
              </a:rPr>
              <a:t>11</a:t>
            </a:r>
            <a:r>
              <a:rPr lang="it-IT" sz="1400" dirty="0" smtClean="0"/>
              <a:t>   </a:t>
            </a:r>
            <a:r>
              <a:rPr lang="it-IT" sz="1400" dirty="0" smtClean="0">
                <a:hlinkClick r:id="rId5"/>
              </a:rPr>
              <a:t>https</a:t>
            </a:r>
            <a:r>
              <a:rPr lang="it-IT" sz="1400" dirty="0">
                <a:hlinkClick r:id="rId5"/>
              </a:rPr>
              <a:t>://www.youtube.com/watch?v=3mCHcAzWHnw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8668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6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487488" y="230401"/>
            <a:ext cx="9217024" cy="496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/>
              <a:t>Immagini della moschea di Abu </a:t>
            </a:r>
            <a:r>
              <a:rPr lang="it-IT" sz="2000" b="1" dirty="0" err="1"/>
              <a:t>Dahbi</a:t>
            </a:r>
            <a:r>
              <a:rPr lang="it-IT" sz="2000" b="1" dirty="0"/>
              <a:t> dedicata a Maria, la Madre di Gesù.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9" y="1269000"/>
            <a:ext cx="6488102" cy="432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24" y="1269000"/>
            <a:ext cx="7686152" cy="43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58" y="873000"/>
            <a:ext cx="7704085" cy="511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>
            <a:off x="1969897" y="873000"/>
            <a:ext cx="8252207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7" y="549000"/>
            <a:ext cx="1156046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1480">
              <a:srgbClr val="101271"/>
            </a:gs>
            <a:gs pos="61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69" y="2420888"/>
            <a:ext cx="5550662" cy="392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12945" y="908720"/>
            <a:ext cx="8366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Giordania</a:t>
            </a:r>
            <a:r>
              <a:rPr lang="it-IT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Amman: 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</a:t>
            </a:r>
            <a:r>
              <a:rPr lang="it-IT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oto </a:t>
            </a:r>
            <a:r>
              <a:rPr lang="it-IT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della Moschea dedicata a </a:t>
            </a:r>
            <a:r>
              <a:rPr lang="it-IT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Gesù</a:t>
            </a:r>
            <a:r>
              <a:rPr lang="it-IT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figlio di Maria</a:t>
            </a:r>
          </a:p>
        </p:txBody>
      </p:sp>
    </p:spTree>
    <p:extLst>
      <p:ext uri="{BB962C8B-B14F-4D97-AF65-F5344CB8AC3E}">
        <p14:creationId xmlns:p14="http://schemas.microsoft.com/office/powerpoint/2010/main" val="33950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5000"/>
                <a:lumOff val="55000"/>
              </a:schemeClr>
            </a:gs>
            <a:gs pos="66000">
              <a:schemeClr val="tx1"/>
            </a:gs>
            <a:gs pos="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4" y="189000"/>
            <a:ext cx="4316402" cy="64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89000"/>
            <a:ext cx="4858477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464152" y="476672"/>
            <a:ext cx="19672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Minareto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dedicato a Gesù</a:t>
            </a:r>
          </a:p>
        </p:txBody>
      </p:sp>
    </p:spTree>
    <p:extLst>
      <p:ext uri="{BB962C8B-B14F-4D97-AF65-F5344CB8AC3E}">
        <p14:creationId xmlns:p14="http://schemas.microsoft.com/office/powerpoint/2010/main" val="18172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3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65" b="10886"/>
          <a:stretch/>
        </p:blipFill>
        <p:spPr>
          <a:xfrm>
            <a:off x="2488843" y="1556792"/>
            <a:ext cx="7214314" cy="450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837638" y="404664"/>
            <a:ext cx="65167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Nella </a:t>
            </a:r>
            <a:r>
              <a:rPr lang="it-IT" b="1" dirty="0"/>
              <a:t>MOSCHEA</a:t>
            </a:r>
            <a:r>
              <a:rPr lang="it-IT" dirty="0"/>
              <a:t> c’è la «cappella» contenente la testa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di </a:t>
            </a:r>
            <a:r>
              <a:rPr lang="it-IT" b="1" dirty="0"/>
              <a:t>San Giovanni Battista (il profeta Yahya per l’islam)</a:t>
            </a:r>
          </a:p>
        </p:txBody>
      </p:sp>
    </p:spTree>
    <p:extLst>
      <p:ext uri="{BB962C8B-B14F-4D97-AF65-F5344CB8AC3E}">
        <p14:creationId xmlns:p14="http://schemas.microsoft.com/office/powerpoint/2010/main" val="36619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51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49068" y="548680"/>
            <a:ext cx="7293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Siria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Damasco: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2400" dirty="0"/>
              <a:t>f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oto della Moschea dedicata a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figlio di Maria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90" y="1700808"/>
            <a:ext cx="669522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3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normal_islam_mila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b="7144"/>
          <a:stretch/>
        </p:blipFill>
        <p:spPr bwMode="auto">
          <a:xfrm>
            <a:off x="2672361" y="1269000"/>
            <a:ext cx="6847279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3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79887" y="620688"/>
            <a:ext cx="663222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Siria, Damasco: </a:t>
            </a: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entrata della Moschea dedicata 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figlio di Maria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00" y="1988840"/>
            <a:ext cx="5952000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1464" y="1052736"/>
            <a:ext cx="96490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Quello che spesso </a:t>
            </a:r>
          </a:p>
          <a:p>
            <a:pPr algn="ctr">
              <a:lnSpc>
                <a:spcPct val="150000"/>
              </a:lnSpc>
            </a:pPr>
            <a:r>
              <a:rPr lang="it-IT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dimentica </a:t>
            </a:r>
          </a:p>
          <a:p>
            <a:pPr algn="ctr">
              <a:lnSpc>
                <a:spcPct val="150000"/>
              </a:lnSpc>
            </a:pPr>
            <a:r>
              <a:rPr lang="it-IT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riguardo agli africani…</a:t>
            </a:r>
            <a:endParaRPr lang="it-IT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67508" y="188640"/>
            <a:ext cx="8856984" cy="1384995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La secolare tratta degli </a:t>
            </a:r>
            <a:r>
              <a:rPr lang="it-IT" sz="2800" b="1" u="sng" dirty="0"/>
              <a:t>schiavi negri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venduti in America considerati scimmie senza </a:t>
            </a:r>
            <a:r>
              <a:rPr lang="it-IT" sz="2800" dirty="0" smtClean="0"/>
              <a:t>anima</a:t>
            </a:r>
            <a:r>
              <a:rPr lang="it-IT" sz="2800" dirty="0"/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89" y="1772816"/>
            <a:ext cx="8503223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7" y1="55903" x2="13542" y2="89236"/>
                        <a14:foregroundMark x1="7292" y1="11111" x2="90625" y2="37500"/>
                        <a14:backgroundMark x1="60000" y1="49306" x2="70833" y2="4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9" y="3747364"/>
            <a:ext cx="4500000" cy="270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63" l="5795" r="90568">
                        <a14:foregroundMark x1="87955" y1="39353" x2="87955" y2="39353"/>
                        <a14:foregroundMark x1="70000" y1="90971" x2="79432" y2="80920"/>
                        <a14:foregroundMark x1="87386" y1="57070" x2="84886" y2="67291"/>
                        <a14:foregroundMark x1="87614" y1="60307" x2="85682" y2="66440"/>
                        <a14:foregroundMark x1="87955" y1="56218" x2="88409" y2="57240"/>
                        <a14:foregroundMark x1="17955" y1="82453" x2="30795" y2="94037"/>
                        <a14:foregroundMark x1="8295" y1="45656" x2="10341" y2="65247"/>
                        <a14:foregroundMark x1="88977" y1="41227" x2="88523" y2="5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5" r="8561"/>
          <a:stretch/>
        </p:blipFill>
        <p:spPr>
          <a:xfrm>
            <a:off x="4548001" y="0"/>
            <a:ext cx="7637995" cy="594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70" y="991682"/>
            <a:ext cx="2940000" cy="1764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666038" y="2291555"/>
            <a:ext cx="7406625" cy="1368152"/>
          </a:xfrm>
          <a:prstGeom prst="rect">
            <a:avLst/>
          </a:prstGeom>
          <a:noFill/>
          <a:ln w="203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4223792" y="3747364"/>
            <a:ext cx="931926" cy="14818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889000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/>
          <a:stretch/>
        </p:blipFill>
        <p:spPr>
          <a:xfrm>
            <a:off x="1528234" y="620688"/>
            <a:ext cx="9135531" cy="59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37549" y="188640"/>
            <a:ext cx="6716903" cy="1384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/>
              <a:t>Brasile: Salvador de Bahia, la piazza </a:t>
            </a:r>
            <a:r>
              <a:rPr lang="it-IT" sz="2000" b="1" dirty="0" smtClean="0"/>
              <a:t>dove </a:t>
            </a:r>
            <a:r>
              <a:rPr lang="it-IT" sz="2000" b="1" dirty="0"/>
              <a:t>venivano </a:t>
            </a:r>
            <a:endParaRPr lang="it-IT" sz="2000" b="1" dirty="0" smtClean="0"/>
          </a:p>
          <a:p>
            <a:pPr algn="ctr">
              <a:lnSpc>
                <a:spcPct val="150000"/>
              </a:lnSpc>
            </a:pPr>
            <a:r>
              <a:rPr lang="it-IT" sz="2000" b="1" dirty="0" smtClean="0"/>
              <a:t>venduti gli </a:t>
            </a:r>
            <a:r>
              <a:rPr lang="it-IT" sz="2000" b="1" dirty="0"/>
              <a:t>schiavi </a:t>
            </a:r>
            <a:r>
              <a:rPr lang="it-IT" sz="2000" b="1" dirty="0" smtClean="0"/>
              <a:t>negri legati con catene come cani.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/>
              <a:t>(</a:t>
            </a:r>
            <a:r>
              <a:rPr lang="it-IT" sz="1600" dirty="0"/>
              <a:t>foto di C. Gobbetti)</a:t>
            </a:r>
          </a:p>
        </p:txBody>
      </p:sp>
    </p:spTree>
    <p:extLst>
      <p:ext uri="{BB962C8B-B14F-4D97-AF65-F5344CB8AC3E}">
        <p14:creationId xmlns:p14="http://schemas.microsoft.com/office/powerpoint/2010/main" val="28588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88640"/>
            <a:ext cx="10058400" cy="65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57418" y="260648"/>
            <a:ext cx="10477164" cy="25391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smtClean="0"/>
              <a:t>1 </a:t>
            </a:r>
            <a:r>
              <a:rPr lang="it-IT" sz="3200" b="1" dirty="0"/>
              <a:t>febbraio 1876 </a:t>
            </a:r>
          </a:p>
          <a:p>
            <a:pPr algn="ctr">
              <a:lnSpc>
                <a:spcPct val="150000"/>
              </a:lnSpc>
            </a:pPr>
            <a:r>
              <a:rPr lang="it-IT" sz="2200" dirty="0"/>
              <a:t>Gli Stati Uniti dichiararono guerra agli indiani d’America, i Sioux </a:t>
            </a:r>
          </a:p>
          <a:p>
            <a:pPr algn="ctr">
              <a:lnSpc>
                <a:spcPct val="150000"/>
              </a:lnSpc>
            </a:pPr>
            <a:r>
              <a:rPr lang="it-IT" sz="2200" dirty="0"/>
              <a:t>che non volevano abbandonare i territori dov'era stato scoperto l'oro. </a:t>
            </a:r>
          </a:p>
          <a:p>
            <a:pPr algn="ctr">
              <a:lnSpc>
                <a:spcPct val="150000"/>
              </a:lnSpc>
            </a:pPr>
            <a:r>
              <a:rPr lang="it-IT" sz="2200" dirty="0"/>
              <a:t>E fu l'inizio del grande massacro - genocidio culminato a </a:t>
            </a:r>
            <a:r>
              <a:rPr lang="it-IT" sz="2200" dirty="0" err="1"/>
              <a:t>Wounded</a:t>
            </a:r>
            <a:r>
              <a:rPr lang="it-IT" sz="2200" dirty="0"/>
              <a:t> </a:t>
            </a:r>
            <a:r>
              <a:rPr lang="it-IT" sz="2200" dirty="0" err="1"/>
              <a:t>Knee</a:t>
            </a:r>
            <a:r>
              <a:rPr lang="it-IT" sz="2200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57" y="2924944"/>
            <a:ext cx="556548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tx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99216"/>
            <a:ext cx="7620000" cy="4495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789040"/>
            <a:ext cx="5382965" cy="284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360168" y="1052736"/>
            <a:ext cx="3478837" cy="14465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4400" b="1" dirty="0"/>
              <a:t>Il genocidio </a:t>
            </a:r>
          </a:p>
          <a:p>
            <a:r>
              <a:rPr lang="it-IT" sz="4400" b="1" dirty="0"/>
              <a:t>nel Congo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53454" y="357166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23 agosto 2017</a:t>
            </a:r>
          </a:p>
        </p:txBody>
      </p:sp>
    </p:spTree>
    <p:extLst>
      <p:ext uri="{BB962C8B-B14F-4D97-AF65-F5344CB8AC3E}">
        <p14:creationId xmlns:p14="http://schemas.microsoft.com/office/powerpoint/2010/main" val="6001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b="9626"/>
          <a:stretch/>
        </p:blipFill>
        <p:spPr>
          <a:xfrm>
            <a:off x="415163" y="189000"/>
            <a:ext cx="11361674" cy="64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52464" y="1928802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/>
              <a:t>23 agosto 2017</a:t>
            </a:r>
          </a:p>
        </p:txBody>
      </p:sp>
    </p:spTree>
    <p:extLst>
      <p:ext uri="{BB962C8B-B14F-4D97-AF65-F5344CB8AC3E}">
        <p14:creationId xmlns:p14="http://schemas.microsoft.com/office/powerpoint/2010/main" val="16297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3000">
              <a:schemeClr val="tx1"/>
            </a:gs>
            <a:gs pos="3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" y="-9000"/>
            <a:ext cx="1217593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7782"/>
          <a:stretch/>
        </p:blipFill>
        <p:spPr>
          <a:xfrm>
            <a:off x="709860" y="729000"/>
            <a:ext cx="1077228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26" y="188640"/>
            <a:ext cx="9088948" cy="586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197580" y="1700808"/>
            <a:ext cx="1442894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035660" y="6237312"/>
            <a:ext cx="612068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https://www.ilpost.it/2017/11/05/sud-sudan-indipendente/</a:t>
            </a:r>
            <a:endParaRPr lang="it-IT" dirty="0"/>
          </a:p>
          <a:p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6527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9211"/>
          <a:stretch/>
        </p:blipFill>
        <p:spPr>
          <a:xfrm>
            <a:off x="434696" y="665866"/>
            <a:ext cx="11322608" cy="535569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608168" y="2328380"/>
            <a:ext cx="3990380" cy="3662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hlinkClick r:id="rId4"/>
              </a:rPr>
              <a:t>http://www.occhidellaguerra.it/tag/somalia/</a:t>
            </a:r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r>
              <a:rPr lang="it-IT" sz="1400" dirty="0">
                <a:hlinkClick r:id="rId5"/>
              </a:rPr>
              <a:t>https://www.uninfonews.it/guerra-in-somalia-storia-violenza-dimenticata-2/</a:t>
            </a:r>
            <a:endParaRPr lang="it-IT" sz="14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34696" y="961744"/>
            <a:ext cx="108012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0632504" y="980728"/>
            <a:ext cx="108012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0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60648"/>
            <a:ext cx="3684065" cy="518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1" y="260648"/>
            <a:ext cx="6310006" cy="5184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07371" y="5589240"/>
            <a:ext cx="1116124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hlinkClick r:id="rId5"/>
              </a:rPr>
              <a:t>http://www.ilsussidiario.net/News/Esteri/2017/4/2/CAOS-MIGRANTI-La-dittatura-in-Eritrea-e-il-debito-dell-Italia/757475/</a:t>
            </a:r>
            <a:endParaRPr lang="it-IT" sz="1400" dirty="0"/>
          </a:p>
          <a:p>
            <a:endParaRPr lang="it-IT" sz="1400" dirty="0"/>
          </a:p>
          <a:p>
            <a:r>
              <a:rPr lang="it-IT" sz="1400" u="sng" dirty="0">
                <a:hlinkClick r:id="rId6"/>
              </a:rPr>
              <a:t>https://openmigration.org/analisi/5-cose-da-sapere-sui-rifugiati-eritrei/</a:t>
            </a:r>
            <a:endParaRPr lang="it-IT" sz="1400" dirty="0"/>
          </a:p>
          <a:p>
            <a:r>
              <a:rPr lang="it-IT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513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20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1653"/>
          <a:stretch/>
        </p:blipFill>
        <p:spPr>
          <a:xfrm>
            <a:off x="3102277" y="261662"/>
            <a:ext cx="6220715" cy="576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9336" y="6163139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sz="1400" dirty="0">
                <a:hlinkClick r:id="rId4"/>
              </a:rPr>
              <a:t>http://www.confronti.net/confronti/2017/12/centrafrica-dai-diamanti-nasce-la-guerra/</a:t>
            </a:r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6378865" y="6163139"/>
            <a:ext cx="57902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hlinkClick r:id="rId5"/>
              </a:rPr>
              <a:t>http://www.affarinternazionali.it/2018/01/sahel-niger-mali-guerra-santa/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9872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9336" y="6026315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sz="1400" dirty="0">
                <a:hlinkClick r:id="rId3"/>
              </a:rPr>
              <a:t>http://www.confronti.net/confronti/2017/12/centrafrica-dai-diamanti-nasce-la-guerra/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29" y="260648"/>
            <a:ext cx="5652142" cy="554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354417" y="6030525"/>
            <a:ext cx="57902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hlinkClick r:id="rId5"/>
              </a:rPr>
              <a:t>http://www.affarinternazionali.it/2018/01/sahel-niger-mali-guerra-santa/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732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0" y="188640"/>
            <a:ext cx="6393180" cy="564642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11424" y="6021288"/>
            <a:ext cx="10369152" cy="6696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1200" dirty="0">
                <a:hlinkClick r:id="rId4"/>
              </a:rPr>
              <a:t>http://</a:t>
            </a:r>
            <a:r>
              <a:rPr lang="it-IT" sz="1200" dirty="0" smtClean="0">
                <a:hlinkClick r:id="rId4"/>
              </a:rPr>
              <a:t>www.ilsole24ore.com/art/mondo/2018-06-26/in-libia-e-guerra-petrolio-tripoli-e-generale-haftar-210119.shtml?uuid=AEai8xCF&amp;refresh_ce=1</a:t>
            </a:r>
            <a:endParaRPr lang="it-IT" sz="1200" dirty="0" smtClean="0"/>
          </a:p>
          <a:p>
            <a:pPr>
              <a:lnSpc>
                <a:spcPct val="200000"/>
              </a:lnSpc>
            </a:pP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5493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61000">
              <a:schemeClr val="tx2">
                <a:lumMod val="75000"/>
              </a:schemeClr>
            </a:gs>
            <a:gs pos="100000">
              <a:srgbClr val="BCA03A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67408" y="577258"/>
            <a:ext cx="10657184" cy="5703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4000" dirty="0"/>
              <a:t>È accettabile il silenzio sull’</a:t>
            </a:r>
            <a:r>
              <a:rPr lang="it-IT" sz="4000" b="1" dirty="0"/>
              <a:t>Eritrea</a:t>
            </a:r>
            <a:r>
              <a:rPr lang="it-IT" sz="4000" dirty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4000" dirty="0"/>
              <a:t>retta da uno dei regimi </a:t>
            </a:r>
            <a:endParaRPr lang="it-IT" sz="4000" dirty="0" smtClean="0"/>
          </a:p>
          <a:p>
            <a:pPr algn="ctr">
              <a:lnSpc>
                <a:spcPct val="150000"/>
              </a:lnSpc>
            </a:pPr>
            <a:r>
              <a:rPr lang="it-IT" sz="4000" dirty="0" smtClean="0"/>
              <a:t>più </a:t>
            </a:r>
            <a:r>
              <a:rPr lang="it-IT" sz="4000" dirty="0"/>
              <a:t>oppressivi al mondo, </a:t>
            </a:r>
            <a:endParaRPr lang="it-IT" sz="4000" dirty="0" smtClean="0"/>
          </a:p>
          <a:p>
            <a:pPr algn="ctr">
              <a:lnSpc>
                <a:spcPct val="150000"/>
              </a:lnSpc>
            </a:pPr>
            <a:r>
              <a:rPr lang="it-IT" sz="4000" dirty="0" smtClean="0"/>
              <a:t>con </a:t>
            </a:r>
            <a:r>
              <a:rPr lang="it-IT" sz="4000" dirty="0"/>
              <a:t>centinaia di migliaia di giovani </a:t>
            </a:r>
            <a:endParaRPr lang="it-IT" sz="4000" dirty="0" smtClean="0"/>
          </a:p>
          <a:p>
            <a:pPr algn="ctr">
              <a:lnSpc>
                <a:spcPct val="150000"/>
              </a:lnSpc>
            </a:pPr>
            <a:r>
              <a:rPr lang="it-IT" sz="4000" dirty="0" smtClean="0"/>
              <a:t>in </a:t>
            </a:r>
            <a:r>
              <a:rPr lang="it-IT" sz="4000" dirty="0"/>
              <a:t>fuga verso l’Europa? 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83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" y="332656"/>
            <a:ext cx="6979920" cy="64541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9"/>
          <a:stretch/>
        </p:blipFill>
        <p:spPr>
          <a:xfrm>
            <a:off x="263352" y="332656"/>
            <a:ext cx="6576060" cy="32411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161000"/>
            <a:ext cx="45360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3513" b="47305"/>
          <a:stretch/>
        </p:blipFill>
        <p:spPr>
          <a:xfrm>
            <a:off x="551384" y="692696"/>
            <a:ext cx="11002837" cy="352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43472" y="4725144"/>
            <a:ext cx="950505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it-IT" dirty="0" smtClean="0"/>
          </a:p>
          <a:p>
            <a:pPr algn="ctr"/>
            <a:r>
              <a:rPr lang="it-IT" sz="2400" dirty="0" smtClean="0"/>
              <a:t>Link </a:t>
            </a:r>
            <a:r>
              <a:rPr lang="it-IT" sz="2400" dirty="0"/>
              <a:t>da </a:t>
            </a:r>
            <a:r>
              <a:rPr lang="it-IT" sz="2400" dirty="0" smtClean="0"/>
              <a:t>visitare  </a:t>
            </a:r>
          </a:p>
          <a:p>
            <a:pPr algn="ctr"/>
            <a:r>
              <a:rPr lang="it-IT" b="1" dirty="0" smtClean="0"/>
              <a:t>-</a:t>
            </a:r>
            <a:r>
              <a:rPr lang="it-IT" b="1" dirty="0" smtClean="0">
                <a:solidFill>
                  <a:srgbClr val="00B050"/>
                </a:solidFill>
              </a:rPr>
              <a:t> 12 </a:t>
            </a:r>
            <a:r>
              <a:rPr lang="it-IT" sz="2400" dirty="0" smtClean="0"/>
              <a:t> </a:t>
            </a:r>
            <a:r>
              <a:rPr lang="it-IT" sz="2400" dirty="0" smtClean="0">
                <a:hlinkClick r:id="rId4"/>
              </a:rPr>
              <a:t>https</a:t>
            </a:r>
            <a:r>
              <a:rPr lang="it-IT" sz="2400" dirty="0">
                <a:hlinkClick r:id="rId4"/>
              </a:rPr>
              <a:t>://</a:t>
            </a:r>
            <a:r>
              <a:rPr lang="it-IT" sz="2400" dirty="0" smtClean="0">
                <a:hlinkClick r:id="rId4"/>
              </a:rPr>
              <a:t>www.youtube.com/watch?v=hHUoFrz_mJA&amp;t=62s</a:t>
            </a:r>
            <a:r>
              <a:rPr lang="it-IT" sz="2400" dirty="0" smtClean="0"/>
              <a:t>   </a:t>
            </a:r>
          </a:p>
          <a:p>
            <a:pPr algn="ctr"/>
            <a:r>
              <a:rPr lang="it-IT" dirty="0" smtClean="0"/>
              <a:t>  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7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34143"/>
            <a:ext cx="10058400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88" y="116632"/>
            <a:ext cx="8906624" cy="608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9356" y="6309320"/>
            <a:ext cx="115932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hlinkClick r:id="rId4"/>
              </a:rPr>
              <a:t>https://www.linkiesta.it/it/article/2017/05/01/vergogna-made-in-italy-vendiamo-sempre-piu-armi-a-regimi-sanguinari-e-/34031/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506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84" y="116632"/>
            <a:ext cx="6754033" cy="6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43690" y="6197115"/>
            <a:ext cx="71046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https://www.osservatoriodiritti.it/2018/04/10/export-armi-italia/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67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tx1"/>
            </a:gs>
            <a:gs pos="59096">
              <a:srgbClr val="F5C6A6"/>
            </a:gs>
            <a:gs pos="60000">
              <a:schemeClr val="accent2">
                <a:lumMod val="60000"/>
                <a:lumOff val="40000"/>
              </a:schemeClr>
            </a:gs>
            <a:gs pos="99000">
              <a:schemeClr val="accent2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47528" y="1012954"/>
            <a:ext cx="8856984" cy="5386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dirty="0"/>
              <a:t> </a:t>
            </a:r>
          </a:p>
          <a:p>
            <a:pPr algn="ctr">
              <a:lnSpc>
                <a:spcPct val="150000"/>
              </a:lnSpc>
            </a:pPr>
            <a:r>
              <a:rPr lang="it-IT" sz="4800" dirty="0"/>
              <a:t>Nel </a:t>
            </a:r>
            <a:r>
              <a:rPr lang="it-IT" sz="4800" b="1" dirty="0"/>
              <a:t>2017</a:t>
            </a:r>
            <a:r>
              <a:rPr lang="it-IT" sz="4800" dirty="0"/>
              <a:t> l’Italia </a:t>
            </a:r>
          </a:p>
          <a:p>
            <a:pPr algn="ctr">
              <a:lnSpc>
                <a:spcPct val="150000"/>
              </a:lnSpc>
            </a:pPr>
            <a:r>
              <a:rPr lang="it-IT" sz="4800" dirty="0"/>
              <a:t>ha esportato armi </a:t>
            </a:r>
          </a:p>
          <a:p>
            <a:pPr algn="ctr">
              <a:lnSpc>
                <a:spcPct val="150000"/>
              </a:lnSpc>
            </a:pPr>
            <a:r>
              <a:rPr lang="it-IT" sz="4800" dirty="0"/>
              <a:t>per un valore </a:t>
            </a:r>
          </a:p>
          <a:p>
            <a:pPr algn="ctr">
              <a:lnSpc>
                <a:spcPct val="150000"/>
              </a:lnSpc>
            </a:pPr>
            <a:r>
              <a:rPr lang="it-IT" sz="4800" dirty="0"/>
              <a:t>di </a:t>
            </a:r>
            <a:r>
              <a:rPr lang="it-IT" sz="4800" b="1" dirty="0"/>
              <a:t>14 miliardi </a:t>
            </a:r>
            <a:r>
              <a:rPr lang="it-IT" sz="4800" dirty="0"/>
              <a:t>di euro!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83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0">
              <a:schemeClr val="tx1"/>
            </a:gs>
            <a:gs pos="70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15480" y="4293096"/>
            <a:ext cx="936104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sz="1600" dirty="0"/>
              <a:t>Nella giornata internazionale contro i </a:t>
            </a:r>
            <a:r>
              <a:rPr lang="it-IT" sz="1600" b="1" u="sng" dirty="0"/>
              <a:t>bambini soldato</a:t>
            </a:r>
            <a:r>
              <a:rPr lang="it-IT" sz="1600" b="1" dirty="0"/>
              <a:t> </a:t>
            </a:r>
            <a:r>
              <a:rPr lang="it-IT" sz="1600" dirty="0"/>
              <a:t>i dati agghiaccianti delle Nazioni Unite: </a:t>
            </a:r>
          </a:p>
          <a:p>
            <a:pPr lvl="1" algn="ctr">
              <a:lnSpc>
                <a:spcPct val="150000"/>
              </a:lnSpc>
            </a:pPr>
            <a:r>
              <a:rPr lang="it-IT" sz="1600" dirty="0"/>
              <a:t>nel 2017 rispetto all’anno precedente, l’arruolamento </a:t>
            </a:r>
            <a:endParaRPr lang="it-IT" sz="1600" dirty="0" smtClean="0"/>
          </a:p>
          <a:p>
            <a:pPr lvl="1" algn="ctr">
              <a:lnSpc>
                <a:spcPct val="150000"/>
              </a:lnSpc>
            </a:pPr>
            <a:r>
              <a:rPr lang="it-IT" sz="1600" dirty="0" smtClean="0"/>
              <a:t>e </a:t>
            </a:r>
            <a:r>
              <a:rPr lang="it-IT" sz="1600" dirty="0"/>
              <a:t>l’utilizzo dei più piccoli </a:t>
            </a:r>
            <a:r>
              <a:rPr lang="it-IT" sz="1600" dirty="0" smtClean="0"/>
              <a:t>è </a:t>
            </a:r>
            <a:r>
              <a:rPr lang="it-IT" sz="1600" dirty="0"/>
              <a:t>quadruplicato nella </a:t>
            </a:r>
            <a:r>
              <a:rPr lang="it-IT" sz="1600" b="1" dirty="0"/>
              <a:t>Repubblica Centrafricana</a:t>
            </a:r>
            <a:r>
              <a:rPr lang="it-IT" sz="1600" dirty="0"/>
              <a:t>, </a:t>
            </a:r>
            <a:endParaRPr lang="it-IT" sz="1600" dirty="0" smtClean="0"/>
          </a:p>
          <a:p>
            <a:pPr lvl="1" algn="ctr">
              <a:lnSpc>
                <a:spcPct val="150000"/>
              </a:lnSpc>
            </a:pPr>
            <a:r>
              <a:rPr lang="it-IT" sz="1600" dirty="0" smtClean="0"/>
              <a:t>è </a:t>
            </a:r>
            <a:r>
              <a:rPr lang="it-IT" sz="1600" dirty="0"/>
              <a:t>raddoppiato nella Repubblica democratica del </a:t>
            </a:r>
            <a:r>
              <a:rPr lang="it-IT" sz="1600" b="1" dirty="0"/>
              <a:t>Congo </a:t>
            </a:r>
            <a:r>
              <a:rPr lang="it-IT" sz="1600" dirty="0"/>
              <a:t>(oltre 1.000 casi), </a:t>
            </a:r>
          </a:p>
          <a:p>
            <a:pPr lvl="1" algn="ctr">
              <a:lnSpc>
                <a:spcPct val="150000"/>
              </a:lnSpc>
            </a:pPr>
            <a:r>
              <a:rPr lang="it-IT" sz="1600" dirty="0"/>
              <a:t>nel </a:t>
            </a:r>
            <a:r>
              <a:rPr lang="it-IT" sz="1600" b="1" dirty="0"/>
              <a:t>Sud Sudan </a:t>
            </a:r>
            <a:r>
              <a:rPr lang="it-IT" sz="1600" dirty="0"/>
              <a:t>(1.200 casi), in </a:t>
            </a:r>
            <a:r>
              <a:rPr lang="it-IT" sz="1600" b="1" dirty="0"/>
              <a:t>Siria</a:t>
            </a:r>
            <a:r>
              <a:rPr lang="it-IT" sz="1600" dirty="0"/>
              <a:t> (quasi 1.000 casi) e nello </a:t>
            </a:r>
            <a:r>
              <a:rPr lang="it-IT" sz="1600" b="1" dirty="0"/>
              <a:t>Yemen </a:t>
            </a:r>
            <a:r>
              <a:rPr lang="it-IT" sz="1600" dirty="0"/>
              <a:t>(850 casi), </a:t>
            </a:r>
          </a:p>
          <a:p>
            <a:pPr lvl="1" algn="ctr">
              <a:lnSpc>
                <a:spcPct val="150000"/>
              </a:lnSpc>
            </a:pPr>
            <a:r>
              <a:rPr lang="it-IT" sz="1600" dirty="0"/>
              <a:t>mentre rimane sempre molto alto in </a:t>
            </a:r>
            <a:r>
              <a:rPr lang="it-IT" sz="1600" b="1" dirty="0"/>
              <a:t>Somalia</a:t>
            </a:r>
            <a:r>
              <a:rPr lang="it-IT" sz="1600" dirty="0"/>
              <a:t> (oltre 2.000 casi)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380348"/>
            <a:ext cx="4992000" cy="280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600036" y="478093"/>
            <a:ext cx="499192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B</a:t>
            </a:r>
            <a:r>
              <a:rPr lang="it-IT" sz="4400" b="1" dirty="0" smtClean="0"/>
              <a:t>ambini </a:t>
            </a:r>
            <a:r>
              <a:rPr lang="it-IT" sz="4400" b="1" dirty="0"/>
              <a:t>soldato 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9774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56874" y="428179"/>
            <a:ext cx="11278253" cy="6001643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600" b="1" dirty="0"/>
              <a:t>Gli occidentali, in generale, </a:t>
            </a:r>
            <a:endParaRPr lang="it-IT" sz="3600" b="1" dirty="0" smtClean="0"/>
          </a:p>
          <a:p>
            <a:pPr algn="ctr">
              <a:lnSpc>
                <a:spcPct val="200000"/>
              </a:lnSpc>
            </a:pPr>
            <a:r>
              <a:rPr lang="it-IT" sz="3600" b="1" dirty="0" smtClean="0"/>
              <a:t>non </a:t>
            </a:r>
            <a:r>
              <a:rPr lang="it-IT" sz="3600" b="1" dirty="0"/>
              <a:t>sono umanamente superiori agli africani: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it-IT" sz="2000" dirty="0"/>
              <a:t>Gli europei hanno venduto, per secoli, gli africani come </a:t>
            </a:r>
            <a:r>
              <a:rPr lang="it-IT" sz="2000" b="1" u="sng" dirty="0"/>
              <a:t>schiavi</a:t>
            </a:r>
            <a:r>
              <a:rPr lang="it-IT" sz="2000" dirty="0"/>
              <a:t> nelle navi negriere…!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it-IT" sz="2000" u="sng" dirty="0"/>
              <a:t>Anche </a:t>
            </a:r>
            <a:r>
              <a:rPr lang="it-IT" sz="2000" b="1" u="sng" dirty="0"/>
              <a:t>gli italiani delinquono</a:t>
            </a:r>
            <a:r>
              <a:rPr lang="it-IT" sz="2000" b="1" dirty="0"/>
              <a:t> </a:t>
            </a:r>
            <a:r>
              <a:rPr lang="it-IT" sz="2000" dirty="0"/>
              <a:t>e uccidono figli e mogli</a:t>
            </a:r>
            <a:r>
              <a:rPr lang="it-IT" sz="2000" dirty="0" smtClean="0"/>
              <a:t>...!</a:t>
            </a:r>
            <a:endParaRPr lang="it-IT" sz="20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it-IT" sz="2000" dirty="0"/>
              <a:t>Gli italiani spesso </a:t>
            </a:r>
            <a:r>
              <a:rPr lang="it-IT" sz="2000" b="1" u="sng" dirty="0"/>
              <a:t>sfruttano</a:t>
            </a:r>
            <a:r>
              <a:rPr lang="it-IT" sz="2000" dirty="0"/>
              <a:t> gli africani </a:t>
            </a:r>
            <a:r>
              <a:rPr lang="it-IT" sz="2000" dirty="0" smtClean="0"/>
              <a:t>con il caporalato per </a:t>
            </a:r>
            <a:r>
              <a:rPr lang="it-IT" sz="2000" dirty="0"/>
              <a:t>farli lavorare in </a:t>
            </a:r>
            <a:r>
              <a:rPr lang="it-IT" sz="2000" dirty="0" smtClean="0"/>
              <a:t>nero.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it-IT" sz="2000" dirty="0"/>
              <a:t>Gli italiani spesso </a:t>
            </a:r>
            <a:r>
              <a:rPr lang="it-IT" sz="2000" b="1" u="sng" dirty="0"/>
              <a:t>sfruttano</a:t>
            </a:r>
            <a:r>
              <a:rPr lang="it-IT" sz="2000" dirty="0"/>
              <a:t> gli </a:t>
            </a:r>
            <a:r>
              <a:rPr lang="it-IT" sz="2000" dirty="0" smtClean="0"/>
              <a:t>africani nei lavori più umili che pochi vorrebbero fare.</a:t>
            </a:r>
            <a:endParaRPr lang="it-IT" sz="20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it-IT" sz="2000" dirty="0"/>
              <a:t>Gli occidentali sono </a:t>
            </a:r>
            <a:r>
              <a:rPr lang="it-IT" sz="2000" dirty="0" smtClean="0"/>
              <a:t>responsabili di numerosi </a:t>
            </a:r>
            <a:r>
              <a:rPr lang="it-IT" sz="2000" dirty="0"/>
              <a:t>genocidi di milioni di africani fra </a:t>
            </a:r>
            <a:r>
              <a:rPr lang="it-IT" sz="2000" dirty="0" smtClean="0"/>
              <a:t>i quali </a:t>
            </a:r>
            <a:r>
              <a:rPr lang="it-IT" sz="2000" dirty="0"/>
              <a:t>in </a:t>
            </a:r>
            <a:r>
              <a:rPr lang="it-IT" sz="2000" b="1" u="sng" dirty="0"/>
              <a:t>Congo</a:t>
            </a:r>
            <a:r>
              <a:rPr lang="it-IT" sz="2000" dirty="0"/>
              <a:t> </a:t>
            </a:r>
            <a:r>
              <a:rPr lang="it-IT" sz="2000" dirty="0" smtClean="0"/>
              <a:t>per </a:t>
            </a:r>
            <a:r>
              <a:rPr lang="it-IT" sz="2000" dirty="0"/>
              <a:t>permettere di rubare il </a:t>
            </a:r>
            <a:r>
              <a:rPr lang="it-IT" sz="2000" dirty="0" err="1"/>
              <a:t>coltan</a:t>
            </a:r>
            <a:r>
              <a:rPr lang="it-IT" sz="2000" dirty="0"/>
              <a:t> che serve per </a:t>
            </a:r>
            <a:r>
              <a:rPr lang="it-IT" sz="2000" dirty="0" smtClean="0"/>
              <a:t>i </a:t>
            </a:r>
            <a:r>
              <a:rPr lang="it-IT" sz="2000" dirty="0"/>
              <a:t>nostri cellulari.</a:t>
            </a:r>
          </a:p>
        </p:txBody>
      </p:sp>
    </p:spTree>
    <p:extLst>
      <p:ext uri="{BB962C8B-B14F-4D97-AF65-F5344CB8AC3E}">
        <p14:creationId xmlns:p14="http://schemas.microsoft.com/office/powerpoint/2010/main" val="41517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344" y="151180"/>
            <a:ext cx="11809312" cy="6555641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it-IT" sz="1200" dirty="0"/>
          </a:p>
          <a:p>
            <a:pPr algn="ctr">
              <a:lnSpc>
                <a:spcPct val="200000"/>
              </a:lnSpc>
            </a:pPr>
            <a:r>
              <a:rPr lang="it-IT" sz="6000" dirty="0"/>
              <a:t>Chi </a:t>
            </a:r>
            <a:r>
              <a:rPr lang="it-IT" sz="6000" b="1" dirty="0"/>
              <a:t>restituirà</a:t>
            </a:r>
            <a:r>
              <a:rPr lang="it-IT" sz="6000" dirty="0"/>
              <a:t> </a:t>
            </a:r>
          </a:p>
          <a:p>
            <a:pPr algn="ctr">
              <a:lnSpc>
                <a:spcPct val="200000"/>
              </a:lnSpc>
            </a:pPr>
            <a:r>
              <a:rPr lang="it-IT" sz="4400" dirty="0"/>
              <a:t>tutto quello che abbiamo </a:t>
            </a:r>
            <a:r>
              <a:rPr lang="it-IT" sz="4400" b="1" u="sng" dirty="0"/>
              <a:t>rubato</a:t>
            </a:r>
            <a:r>
              <a:rPr lang="it-IT" sz="4400" dirty="0"/>
              <a:t> in Africa </a:t>
            </a:r>
          </a:p>
          <a:p>
            <a:pPr algn="ctr">
              <a:lnSpc>
                <a:spcPct val="200000"/>
              </a:lnSpc>
            </a:pPr>
            <a:r>
              <a:rPr lang="it-IT" sz="4400" dirty="0"/>
              <a:t>per secoli </a:t>
            </a:r>
          </a:p>
          <a:p>
            <a:pPr algn="ctr">
              <a:lnSpc>
                <a:spcPct val="200000"/>
              </a:lnSpc>
            </a:pPr>
            <a:r>
              <a:rPr lang="it-IT" sz="4400" dirty="0"/>
              <a:t>e con </a:t>
            </a:r>
            <a:r>
              <a:rPr lang="it-IT" sz="4400" b="1" dirty="0"/>
              <a:t>genocidi</a:t>
            </a:r>
            <a:r>
              <a:rPr lang="it-IT" sz="4400" dirty="0"/>
              <a:t> mostruosi…?</a:t>
            </a:r>
          </a:p>
          <a:p>
            <a:pPr algn="ctr">
              <a:lnSpc>
                <a:spcPct val="150000"/>
              </a:lnSpc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0476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67732" y="260648"/>
            <a:ext cx="8656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Il problema dei migranti in Italia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0" y="1412776"/>
            <a:ext cx="1015200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8"/>
          <a:stretch/>
        </p:blipFill>
        <p:spPr>
          <a:xfrm>
            <a:off x="191344" y="260648"/>
            <a:ext cx="6206637" cy="25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758456"/>
            <a:ext cx="5301831" cy="216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918456"/>
            <a:ext cx="6530375" cy="367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44824"/>
            <a:ext cx="580646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95400" y="520512"/>
            <a:ext cx="10801200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smtClean="0"/>
              <a:t>Intervista al rifugiato somalo in Italia </a:t>
            </a:r>
            <a:r>
              <a:rPr lang="it-IT" sz="3200" b="1" dirty="0" err="1" smtClean="0"/>
              <a:t>Awas</a:t>
            </a:r>
            <a:r>
              <a:rPr lang="it-IT" sz="3200" b="1" dirty="0" smtClean="0"/>
              <a:t> Ahmed</a:t>
            </a:r>
          </a:p>
          <a:p>
            <a:pPr>
              <a:lnSpc>
                <a:spcPct val="150000"/>
              </a:lnSpc>
            </a:pPr>
            <a:endParaRPr lang="it-IT" sz="2800" b="1" dirty="0" smtClean="0"/>
          </a:p>
          <a:p>
            <a:pPr lvl="1">
              <a:lnSpc>
                <a:spcPct val="150000"/>
              </a:lnSpc>
            </a:pPr>
            <a:r>
              <a:rPr lang="it-IT" sz="2400" dirty="0" smtClean="0"/>
              <a:t>Domanda: </a:t>
            </a:r>
          </a:p>
          <a:p>
            <a:pPr lvl="2">
              <a:lnSpc>
                <a:spcPct val="150000"/>
              </a:lnSpc>
            </a:pPr>
            <a:r>
              <a:rPr lang="it-IT" sz="2400" b="1" dirty="0" smtClean="0"/>
              <a:t>«Non era meglio rimanere a casa piuttosto che morire in mare?»</a:t>
            </a:r>
          </a:p>
          <a:p>
            <a:pPr lvl="1">
              <a:lnSpc>
                <a:spcPct val="150000"/>
              </a:lnSpc>
            </a:pPr>
            <a:r>
              <a:rPr lang="it-IT" sz="2400" dirty="0" smtClean="0"/>
              <a:t>Risposta: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«Non siamo stupidi, né pazzi. Siamo disperati e perseguitati. 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Restare vuol dire morte certa, partire vuol dire morte probabile.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Tu che sceglieresti?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O meglio cosa sceglieresti per i tuoi figli?»</a:t>
            </a:r>
          </a:p>
          <a:p>
            <a:pPr lvl="2">
              <a:lnSpc>
                <a:spcPct val="150000"/>
              </a:lnSpc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303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07368" y="836712"/>
            <a:ext cx="11377264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sz="2800" b="1" dirty="0" smtClean="0"/>
          </a:p>
          <a:p>
            <a:pPr lvl="1">
              <a:lnSpc>
                <a:spcPct val="150000"/>
              </a:lnSpc>
            </a:pPr>
            <a:r>
              <a:rPr lang="it-IT" sz="2400" dirty="0"/>
              <a:t>D</a:t>
            </a:r>
            <a:r>
              <a:rPr lang="it-IT" sz="2400" dirty="0" smtClean="0"/>
              <a:t>omanda: </a:t>
            </a:r>
          </a:p>
          <a:p>
            <a:pPr lvl="2">
              <a:lnSpc>
                <a:spcPct val="150000"/>
              </a:lnSpc>
            </a:pPr>
            <a:r>
              <a:rPr lang="it-IT" sz="2400" b="1" dirty="0" smtClean="0"/>
              <a:t>«Cosa speravate di trovare in Europa?»</a:t>
            </a:r>
          </a:p>
          <a:p>
            <a:pPr lvl="1">
              <a:lnSpc>
                <a:spcPct val="150000"/>
              </a:lnSpc>
            </a:pPr>
            <a:r>
              <a:rPr lang="it-IT" sz="2400" dirty="0" smtClean="0"/>
              <a:t>Risposta: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«Cerchiamo salvezza, futuro, cerchiamo di sopravvivere.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Non abbiamo colpe se siamo nati dalla parte sbagliata</a:t>
            </a:r>
          </a:p>
          <a:p>
            <a:pPr lvl="2">
              <a:lnSpc>
                <a:spcPct val="150000"/>
              </a:lnSpc>
            </a:pPr>
            <a:r>
              <a:rPr lang="it-IT" sz="2400" dirty="0" smtClean="0"/>
              <a:t>e soprattutto voi non avete alcun merito di essere nati dalla parte giusta.»</a:t>
            </a:r>
          </a:p>
          <a:p>
            <a:pPr lvl="2">
              <a:lnSpc>
                <a:spcPct val="150000"/>
              </a:lnSpc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30264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59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12" y="1269000"/>
            <a:ext cx="767157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25902" y="476672"/>
            <a:ext cx="634019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/>
              <a:t>Cosa ne pensate di questo cartello?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3647728" y="2852936"/>
            <a:ext cx="4536504" cy="15841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3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091" b="2091"/>
          <a:stretch/>
        </p:blipFill>
        <p:spPr>
          <a:xfrm>
            <a:off x="191344" y="729000"/>
            <a:ext cx="5827495" cy="540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312024" y="1039885"/>
            <a:ext cx="5643399" cy="47782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900" dirty="0"/>
              <a:t>Secondo la prefettura, </a:t>
            </a:r>
          </a:p>
          <a:p>
            <a:pPr algn="ctr">
              <a:lnSpc>
                <a:spcPct val="150000"/>
              </a:lnSpc>
            </a:pPr>
            <a:r>
              <a:rPr lang="it-IT" sz="2900" dirty="0"/>
              <a:t>il gruppo di migranti, </a:t>
            </a:r>
            <a:endParaRPr lang="it-IT" sz="2900" dirty="0" smtClean="0"/>
          </a:p>
          <a:p>
            <a:pPr algn="ctr">
              <a:lnSpc>
                <a:spcPct val="150000"/>
              </a:lnSpc>
            </a:pPr>
            <a:r>
              <a:rPr lang="it-IT" sz="2900" dirty="0" smtClean="0"/>
              <a:t>che </a:t>
            </a:r>
            <a:r>
              <a:rPr lang="it-IT" sz="2900" dirty="0"/>
              <a:t>abitava nell'area </a:t>
            </a:r>
            <a:r>
              <a:rPr lang="it-IT" sz="2900" dirty="0" smtClean="0"/>
              <a:t>che </a:t>
            </a:r>
            <a:r>
              <a:rPr lang="it-IT" sz="2900" dirty="0"/>
              <a:t>ospita una </a:t>
            </a:r>
            <a:r>
              <a:rPr lang="it-IT" sz="2900" b="1" dirty="0"/>
              <a:t>tendopoli di migranti</a:t>
            </a:r>
            <a:r>
              <a:rPr lang="it-IT" sz="2900" dirty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900" dirty="0"/>
              <a:t>stava rubando lamiere </a:t>
            </a:r>
            <a:endParaRPr lang="it-IT" sz="2900" dirty="0" smtClean="0"/>
          </a:p>
          <a:p>
            <a:pPr algn="ctr">
              <a:lnSpc>
                <a:spcPct val="150000"/>
              </a:lnSpc>
            </a:pPr>
            <a:r>
              <a:rPr lang="it-IT" sz="2900" dirty="0" smtClean="0"/>
              <a:t>in </a:t>
            </a:r>
            <a:r>
              <a:rPr lang="it-IT" sz="2900" dirty="0"/>
              <a:t>una fabbrica abbandonata </a:t>
            </a:r>
          </a:p>
          <a:p>
            <a:pPr algn="ctr">
              <a:lnSpc>
                <a:spcPct val="150000"/>
              </a:lnSpc>
            </a:pPr>
            <a:r>
              <a:rPr lang="it-IT" sz="2900" dirty="0"/>
              <a:t>per costruire un riparo di fortuna.</a:t>
            </a:r>
          </a:p>
        </p:txBody>
      </p:sp>
    </p:spTree>
    <p:extLst>
      <p:ext uri="{BB962C8B-B14F-4D97-AF65-F5344CB8AC3E}">
        <p14:creationId xmlns:p14="http://schemas.microsoft.com/office/powerpoint/2010/main" val="5891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500688"/>
            <a:ext cx="5085230" cy="338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0" t="10620" b="18403"/>
          <a:stretch/>
        </p:blipFill>
        <p:spPr>
          <a:xfrm>
            <a:off x="335362" y="157908"/>
            <a:ext cx="5101740" cy="36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58" y="4000500"/>
            <a:ext cx="2857500" cy="2857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55" y="191861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ttangolo 1"/>
          <p:cNvSpPr>
            <a:spLocks noChangeArrowheads="1"/>
          </p:cNvSpPr>
          <p:nvPr/>
        </p:nvSpPr>
        <p:spPr bwMode="auto">
          <a:xfrm>
            <a:off x="2848156" y="476672"/>
            <a:ext cx="6495689" cy="11079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6600" b="1" dirty="0">
                <a:solidFill>
                  <a:schemeClr val="bg1"/>
                </a:solidFill>
                <a:latin typeface="Arial" panose="020B0604020202020204" pitchFamily="34" charset="0"/>
              </a:rPr>
              <a:t>13 maggio 1981</a:t>
            </a:r>
          </a:p>
        </p:txBody>
      </p:sp>
      <p:sp>
        <p:nvSpPr>
          <p:cNvPr id="2" name="Rettangolo 1"/>
          <p:cNvSpPr/>
          <p:nvPr/>
        </p:nvSpPr>
        <p:spPr>
          <a:xfrm>
            <a:off x="663959" y="5129574"/>
            <a:ext cx="10864082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  </a:t>
            </a:r>
            <a:r>
              <a:rPr lang="it-IT" sz="2200" b="1" dirty="0"/>
              <a:t>Link VIDEO storico  </a:t>
            </a:r>
            <a:r>
              <a:rPr lang="it-IT" sz="2200" dirty="0"/>
              <a:t>da </a:t>
            </a:r>
            <a:r>
              <a:rPr lang="it-IT" sz="2200" dirty="0" smtClean="0"/>
              <a:t>visitare durata min. 2,16  </a:t>
            </a:r>
          </a:p>
          <a:p>
            <a:pPr algn="ctr">
              <a:lnSpc>
                <a:spcPct val="150000"/>
              </a:lnSpc>
            </a:pPr>
            <a:r>
              <a:rPr lang="it-IT" sz="2400" b="1" dirty="0" smtClean="0"/>
              <a:t>- </a:t>
            </a:r>
            <a:r>
              <a:rPr lang="it-IT" sz="2400" b="1" dirty="0" smtClean="0">
                <a:solidFill>
                  <a:srgbClr val="00B050"/>
                </a:solidFill>
              </a:rPr>
              <a:t>13</a:t>
            </a:r>
            <a:r>
              <a:rPr lang="it-IT" b="1" dirty="0" smtClean="0">
                <a:solidFill>
                  <a:srgbClr val="00B050"/>
                </a:solidFill>
              </a:rPr>
              <a:t> </a:t>
            </a:r>
            <a:r>
              <a:rPr lang="it-IT" sz="2200" dirty="0" smtClean="0"/>
              <a:t> </a:t>
            </a:r>
            <a:r>
              <a:rPr lang="it-IT" sz="2200" dirty="0" smtClean="0">
                <a:hlinkClick r:id="rId3"/>
              </a:rPr>
              <a:t>https</a:t>
            </a:r>
            <a:r>
              <a:rPr lang="it-IT" sz="2200" dirty="0">
                <a:hlinkClick r:id="rId3"/>
              </a:rPr>
              <a:t>://www.youtube.com/watch?v=ByC_1tMe4U4</a:t>
            </a:r>
            <a:r>
              <a:rPr lang="it-IT" sz="2200" dirty="0"/>
              <a:t> </a:t>
            </a:r>
            <a:endParaRPr lang="it-IT" sz="2200" dirty="0" smtClean="0"/>
          </a:p>
          <a:p>
            <a:pPr>
              <a:lnSpc>
                <a:spcPct val="150000"/>
              </a:lnSpc>
            </a:pPr>
            <a:r>
              <a:rPr lang="it-IT" sz="800" dirty="0" smtClean="0"/>
              <a:t> </a:t>
            </a:r>
            <a:endParaRPr lang="it-IT" sz="800" dirty="0"/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685706" y="1916832"/>
            <a:ext cx="10820591" cy="265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latin typeface="Arial" panose="020B0604020202020204" pitchFamily="34" charset="0"/>
              </a:rPr>
              <a:t>Nel pieno della «Guerra Fredda» tra l’America e l’Unione Sovietica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600" b="1" dirty="0" smtClean="0">
                <a:latin typeface="Arial" panose="020B0604020202020204" pitchFamily="34" charset="0"/>
              </a:rPr>
              <a:t>Papa Giovanni Paolo II</a:t>
            </a:r>
            <a:r>
              <a:rPr lang="it-IT" altLang="it-IT" sz="2600" dirty="0" smtClean="0">
                <a:latin typeface="Arial" panose="020B0604020202020204" pitchFamily="34" charset="0"/>
              </a:rPr>
              <a:t>, di origine polacca,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latin typeface="Arial" panose="020B0604020202020204" pitchFamily="34" charset="0"/>
              </a:rPr>
              <a:t>viene gravemente ferito con tre colpi di pistola sparati da un musulmano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</a:rPr>
              <a:t>a</a:t>
            </a:r>
            <a:r>
              <a:rPr lang="it-IT" altLang="it-IT" sz="2600" dirty="0" smtClean="0">
                <a:latin typeface="Arial" panose="020B0604020202020204" pitchFamily="34" charset="0"/>
              </a:rPr>
              <a:t>ppartenente ai servizi segreti bulgari sovietici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2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0" y="3578226"/>
            <a:ext cx="411797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5" y="3614738"/>
            <a:ext cx="40608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ttangolo 1"/>
          <p:cNvSpPr>
            <a:spLocks noChangeArrowheads="1"/>
          </p:cNvSpPr>
          <p:nvPr/>
        </p:nvSpPr>
        <p:spPr bwMode="auto">
          <a:xfrm>
            <a:off x="231775" y="4581525"/>
            <a:ext cx="190308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</a:rPr>
              <a:t>13 maggio 1981</a:t>
            </a:r>
          </a:p>
        </p:txBody>
      </p:sp>
      <p:pic>
        <p:nvPicPr>
          <p:cNvPr id="8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0" y="193676"/>
            <a:ext cx="7026181" cy="28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602223" y="3135807"/>
            <a:ext cx="698755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dirty="0"/>
              <a:t>  </a:t>
            </a:r>
            <a:r>
              <a:rPr lang="it-IT" sz="1400" b="1" dirty="0"/>
              <a:t>Link VIDEO storico  </a:t>
            </a:r>
            <a:r>
              <a:rPr lang="it-IT" sz="1400" dirty="0"/>
              <a:t>da visitare  </a:t>
            </a:r>
            <a:r>
              <a:rPr lang="it-IT" sz="1400" dirty="0">
                <a:hlinkClick r:id="rId6"/>
              </a:rPr>
              <a:t>https://www.youtube.com/watch?v=ByC_1tMe4U4</a:t>
            </a:r>
            <a:r>
              <a:rPr lang="it-IT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80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50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731205" y="714356"/>
            <a:ext cx="10729591" cy="1224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Papa </a:t>
            </a:r>
            <a:r>
              <a:rPr lang="it-IT" altLang="it-IT" sz="3200" b="1" dirty="0">
                <a:latin typeface="Arial" panose="020B0604020202020204" pitchFamily="34" charset="0"/>
              </a:rPr>
              <a:t>Giovanni Paolo II perdona il </a:t>
            </a:r>
            <a:r>
              <a:rPr lang="it-IT" altLang="it-IT" sz="3200" b="1" dirty="0" smtClean="0">
                <a:latin typeface="Arial" panose="020B0604020202020204" pitchFamily="34" charset="0"/>
              </a:rPr>
              <a:t>musulmano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</a:rPr>
              <a:t>che </a:t>
            </a:r>
            <a:r>
              <a:rPr lang="it-IT" altLang="it-IT" sz="3200" dirty="0">
                <a:latin typeface="Arial" panose="020B0604020202020204" pitchFamily="34" charset="0"/>
              </a:rPr>
              <a:t>gli sparò diversi colpi per ucciderlo in Piazza S. Pietro.</a:t>
            </a:r>
          </a:p>
        </p:txBody>
      </p:sp>
      <p:pic>
        <p:nvPicPr>
          <p:cNvPr id="1843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9" y="2276874"/>
            <a:ext cx="62325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7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4"/>
          <p:cNvSpPr>
            <a:spLocks noChangeArrowheads="1"/>
          </p:cNvSpPr>
          <p:nvPr/>
        </p:nvSpPr>
        <p:spPr bwMode="auto">
          <a:xfrm>
            <a:off x="1415486" y="889844"/>
            <a:ext cx="9361029" cy="51706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 smtClean="0">
                <a:latin typeface="Arial" panose="020B0604020202020204" pitchFamily="34" charset="0"/>
              </a:rPr>
              <a:t>«Ho </a:t>
            </a:r>
            <a:r>
              <a:rPr lang="it-IT" altLang="it-IT" sz="4000" dirty="0">
                <a:latin typeface="Arial" panose="020B0604020202020204" pitchFamily="34" charset="0"/>
              </a:rPr>
              <a:t>parlato con lui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come si parla con un fratello,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</a:rPr>
              <a:t>al quale ho perdonato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e che gode della mia fiducia…»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</a:rPr>
              <a:t>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Papa Giovanni Paolo 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4"/>
          <p:cNvSpPr>
            <a:spLocks noChangeArrowheads="1"/>
          </p:cNvSpPr>
          <p:nvPr/>
        </p:nvSpPr>
        <p:spPr bwMode="auto">
          <a:xfrm>
            <a:off x="805930" y="404664"/>
            <a:ext cx="10580140" cy="18466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</a:rPr>
              <a:t>«… Alì </a:t>
            </a:r>
            <a:r>
              <a:rPr lang="it-IT" altLang="it-IT" sz="1600" dirty="0" err="1">
                <a:latin typeface="Arial" panose="020B0604020202020204" pitchFamily="34" charset="0"/>
              </a:rPr>
              <a:t>Agcà</a:t>
            </a:r>
            <a:r>
              <a:rPr lang="it-IT" altLang="it-IT" sz="1600" dirty="0">
                <a:latin typeface="Arial" panose="020B0604020202020204" pitchFamily="34" charset="0"/>
              </a:rPr>
              <a:t> era rimasto traumatizzato non dal fatto di avermi sparato, ma dal fatto di non essere riuscito,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</a:rPr>
              <a:t>lui che come killer si considerava infallibile, a uccidermi. Era questo, mi creda, che lo sconvolgeva: il dover ammettere che c'era stato Qualcuno o Qualcosa che gli aveva mandato all'aria il colpo».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</a:rPr>
              <a:t>«… Per di più, essendo musulmano, ignorava che proprio quel giorno era la ricorrenza della Madonna di Fatima…»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 Papa Giovanni Paolo 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b="1" dirty="0">
              <a:latin typeface="Arial" panose="020B0604020202020204" pitchFamily="34" charset="0"/>
            </a:endParaRPr>
          </a:p>
        </p:txBody>
      </p:sp>
      <p:sp>
        <p:nvSpPr>
          <p:cNvPr id="21507" name="Rettangolo 1"/>
          <p:cNvSpPr>
            <a:spLocks noChangeArrowheads="1"/>
          </p:cNvSpPr>
          <p:nvPr/>
        </p:nvSpPr>
        <p:spPr bwMode="auto">
          <a:xfrm>
            <a:off x="646113" y="3187170"/>
            <a:ext cx="10899775" cy="225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5000" b="1" dirty="0">
                <a:solidFill>
                  <a:schemeClr val="bg1"/>
                </a:solidFill>
                <a:latin typeface="Arial" panose="020B0604020202020204" pitchFamily="34" charset="0"/>
              </a:rPr>
              <a:t>Nel 2000 fu concessa la Grazia dall’ergastolo all’attentatore.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30914" y="764704"/>
            <a:ext cx="993017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5400" b="1" dirty="0" smtClean="0"/>
              <a:t>Dialogo interreligioso</a:t>
            </a:r>
          </a:p>
          <a:p>
            <a:pPr>
              <a:lnSpc>
                <a:spcPct val="150000"/>
              </a:lnSpc>
            </a:pPr>
            <a:r>
              <a:rPr lang="it-IT" sz="3200" dirty="0" smtClean="0"/>
              <a:t>Domanda: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Secondo voi quale è il compito 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di un missionario cattolico 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in un territorio dove non esistono cristiani?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8207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1364" y="692696"/>
            <a:ext cx="11449272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4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Molti affermano che nel mondo arabo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45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non accettano le chiese cristiane…!</a:t>
            </a:r>
            <a:endParaRPr lang="it-IT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39015" y="3861048"/>
            <a:ext cx="7713971" cy="780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400" b="1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Ma ne siamo proprio sicuri?</a:t>
            </a:r>
            <a:endParaRPr lang="it-IT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35360" y="469729"/>
            <a:ext cx="11521280" cy="610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endParaRPr lang="it-IT" altLang="it-IT" sz="8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4000" b="1" dirty="0" smtClean="0">
                <a:latin typeface="Arial" panose="020B0604020202020204" pitchFamily="34" charset="0"/>
              </a:rPr>
              <a:t>Dialogo interreligioso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4000" b="1" dirty="0" smtClean="0">
                <a:latin typeface="Arial" panose="020B0604020202020204" pitchFamily="34" charset="0"/>
              </a:rPr>
              <a:t>in INDIA </a:t>
            </a:r>
            <a:r>
              <a:rPr lang="it-IT" altLang="it-IT" sz="4000" b="1" dirty="0">
                <a:latin typeface="Arial" panose="020B0604020202020204" pitchFamily="34" charset="0"/>
              </a:rPr>
              <a:t>a Mumbai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 smtClean="0">
                <a:latin typeface="Arial" panose="020B0604020202020204" pitchFamily="34" charset="0"/>
              </a:rPr>
              <a:t>Missionari PIME (Pontificio Istituto Missioni Estere)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 smtClean="0">
                <a:latin typeface="Arial" panose="020B0604020202020204" pitchFamily="34" charset="0"/>
              </a:rPr>
              <a:t>dialogo interreligioso fra indù e musulmani nella riabilitazione </a:t>
            </a:r>
            <a:r>
              <a:rPr lang="it-IT" altLang="it-IT" sz="2400" b="1" dirty="0" err="1">
                <a:latin typeface="Arial" panose="020B0604020202020204" pitchFamily="34" charset="0"/>
              </a:rPr>
              <a:t>Swarga</a:t>
            </a:r>
            <a:r>
              <a:rPr lang="it-IT" altLang="it-IT" sz="2400" b="1" dirty="0">
                <a:latin typeface="Arial" panose="020B0604020202020204" pitchFamily="34" charset="0"/>
              </a:rPr>
              <a:t> </a:t>
            </a:r>
            <a:r>
              <a:rPr lang="it-IT" altLang="it-IT" sz="2400" b="1" dirty="0" err="1">
                <a:latin typeface="Arial" panose="020B0604020202020204" pitchFamily="34" charset="0"/>
              </a:rPr>
              <a:t>Dwar</a:t>
            </a:r>
            <a:endParaRPr lang="it-IT" altLang="it-IT" sz="24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endParaRPr lang="it-IT" sz="10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endParaRPr lang="it-IT" sz="8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Vedi </a:t>
            </a:r>
            <a:r>
              <a:rPr lang="it-IT" altLang="it-IT" sz="2400" b="1" dirty="0" smtClean="0">
                <a:latin typeface="Arial" panose="020B0604020202020204" pitchFamily="34" charset="0"/>
              </a:rPr>
              <a:t>il video</a:t>
            </a:r>
            <a:r>
              <a:rPr lang="it-IT" altLang="it-IT" sz="2400" b="1" dirty="0">
                <a:latin typeface="Arial" panose="020B0604020202020204" pitchFamily="34" charset="0"/>
              </a:rPr>
              <a:t>, in questo link, realizzato da Claudio Gobbetti durata min. </a:t>
            </a:r>
            <a:r>
              <a:rPr lang="it-IT" altLang="it-IT" sz="2400" b="1" dirty="0" smtClean="0">
                <a:latin typeface="Arial" panose="020B0604020202020204" pitchFamily="34" charset="0"/>
              </a:rPr>
              <a:t>25 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it-IT" altLang="it-IT" b="1" dirty="0" smtClean="0">
                <a:latin typeface="Arial" panose="020B0604020202020204" pitchFamily="34" charset="0"/>
              </a:rPr>
              <a:t>- </a:t>
            </a:r>
            <a:r>
              <a:rPr lang="it-IT" altLang="it-IT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14</a:t>
            </a:r>
            <a:r>
              <a:rPr lang="it-IT" altLang="it-IT" sz="2400" b="1" dirty="0" smtClean="0">
                <a:latin typeface="Arial" panose="020B0604020202020204" pitchFamily="34" charset="0"/>
              </a:rPr>
              <a:t>   </a:t>
            </a:r>
            <a:r>
              <a:rPr lang="it-IT" sz="2400" dirty="0">
                <a:hlinkClick r:id="rId3"/>
              </a:rPr>
              <a:t>https://www.youtube.com/watch?v=vbhaLmoGG4M</a:t>
            </a:r>
            <a:endParaRPr lang="it-IT" sz="2400" dirty="0"/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it-IT" sz="4000" b="1" dirty="0">
                <a:latin typeface="Arial" panose="020B0604020202020204" pitchFamily="34" charset="0"/>
              </a:rPr>
              <a:t>Cosa vi ha colpito di più in questo video?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None/>
            </a:pPr>
            <a:endParaRPr lang="it-IT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z IMG00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700808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1379476" y="260648"/>
            <a:ext cx="9433048" cy="892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" panose="020B0604020202020204" pitchFamily="34" charset="0"/>
              </a:rPr>
              <a:t>India:</a:t>
            </a:r>
            <a:r>
              <a:rPr lang="it-IT" altLang="it-IT" sz="2000" dirty="0">
                <a:latin typeface="Arial" panose="020B0604020202020204" pitchFamily="34" charset="0"/>
              </a:rPr>
              <a:t> il missionario p. Carlo </a:t>
            </a:r>
            <a:r>
              <a:rPr lang="it-IT" altLang="it-IT" sz="2000" dirty="0" err="1">
                <a:latin typeface="Arial" panose="020B0604020202020204" pitchFamily="34" charset="0"/>
              </a:rPr>
              <a:t>Torriani</a:t>
            </a:r>
            <a:r>
              <a:rPr lang="it-IT" altLang="it-IT" sz="2000" dirty="0">
                <a:latin typeface="Arial" panose="020B0604020202020204" pitchFamily="34" charset="0"/>
              </a:rPr>
              <a:t>, sacerdote cattolico,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it-IT" altLang="it-IT" sz="2000" dirty="0">
                <a:latin typeface="Arial" panose="020B0604020202020204" pitchFamily="34" charset="0"/>
              </a:rPr>
              <a:t>spiega il dialogo interreligioso ad un ospite</a:t>
            </a:r>
            <a:r>
              <a:rPr lang="it-IT" altLang="it-IT" sz="2000" dirty="0" smtClean="0">
                <a:latin typeface="Arial" panose="020B0604020202020204" pitchFamily="34" charset="0"/>
              </a:rPr>
              <a:t>.</a:t>
            </a:r>
            <a:r>
              <a:rPr lang="it-IT" altLang="it-IT" sz="2000" b="1" dirty="0">
                <a:latin typeface="Arial" panose="020B0604020202020204" pitchFamily="34" charset="0"/>
              </a:rPr>
              <a:t> </a:t>
            </a:r>
            <a:endParaRPr lang="it-IT" altLang="it-IT" sz="2000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Z IMG001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6"/>
          <a:stretch/>
        </p:blipFill>
        <p:spPr bwMode="auto">
          <a:xfrm>
            <a:off x="6816080" y="549000"/>
            <a:ext cx="381294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767408" y="765194"/>
            <a:ext cx="5040560" cy="5327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2700" dirty="0">
                <a:latin typeface="Arial" panose="020B0604020202020204" pitchFamily="34" charset="0"/>
              </a:rPr>
              <a:t>Nella chiesetta della missione vi sono i simboli delle religioni in India e, ai piedi della colonna, vi sono i quattro testi sacri: </a:t>
            </a:r>
          </a:p>
          <a:p>
            <a:pPr marL="514350" indent="-514350" eaLnBrk="1" hangingPunct="1">
              <a:lnSpc>
                <a:spcPct val="14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it-IT" sz="2700" b="1" dirty="0">
                <a:latin typeface="Arial" panose="020B0604020202020204" pitchFamily="34" charset="0"/>
              </a:rPr>
              <a:t>Corano </a:t>
            </a:r>
            <a:r>
              <a:rPr lang="it-IT" altLang="it-IT" sz="2700" dirty="0">
                <a:latin typeface="Arial" panose="020B0604020202020204" pitchFamily="34" charset="0"/>
              </a:rPr>
              <a:t>(islam), </a:t>
            </a:r>
          </a:p>
          <a:p>
            <a:pPr marL="514350" indent="-514350" eaLnBrk="1" hangingPunct="1">
              <a:lnSpc>
                <a:spcPct val="14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it-IT" sz="2700" b="1" dirty="0">
                <a:latin typeface="Arial" panose="020B0604020202020204" pitchFamily="34" charset="0"/>
              </a:rPr>
              <a:t>Bibbia </a:t>
            </a:r>
            <a:r>
              <a:rPr lang="it-IT" altLang="it-IT" sz="2700" dirty="0">
                <a:latin typeface="Arial" panose="020B0604020202020204" pitchFamily="34" charset="0"/>
              </a:rPr>
              <a:t>(ebrei e cristiani), </a:t>
            </a:r>
          </a:p>
          <a:p>
            <a:pPr marL="514350" indent="-514350" eaLnBrk="1" hangingPunct="1">
              <a:lnSpc>
                <a:spcPct val="14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it-IT" sz="2700" b="1" dirty="0" err="1">
                <a:latin typeface="Arial" panose="020B0604020202020204" pitchFamily="34" charset="0"/>
              </a:rPr>
              <a:t>Dhammapada</a:t>
            </a:r>
            <a:r>
              <a:rPr lang="it-IT" altLang="it-IT" sz="2700" dirty="0">
                <a:latin typeface="Arial" panose="020B0604020202020204" pitchFamily="34" charset="0"/>
              </a:rPr>
              <a:t> (buddismo), </a:t>
            </a:r>
          </a:p>
          <a:p>
            <a:pPr marL="514350" indent="-514350" eaLnBrk="1" hangingPunct="1">
              <a:lnSpc>
                <a:spcPct val="14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it-IT" sz="2700" b="1" dirty="0">
                <a:latin typeface="Arial" panose="020B0604020202020204" pitchFamily="34" charset="0"/>
              </a:rPr>
              <a:t>i 4 Veda </a:t>
            </a:r>
            <a:r>
              <a:rPr lang="it-IT" altLang="it-IT" sz="2700" dirty="0">
                <a:latin typeface="Arial" panose="020B0604020202020204" pitchFamily="34" charset="0"/>
              </a:rPr>
              <a:t>(induismo).</a:t>
            </a:r>
          </a:p>
        </p:txBody>
      </p:sp>
    </p:spTree>
    <p:extLst>
      <p:ext uri="{BB962C8B-B14F-4D97-AF65-F5344CB8AC3E}">
        <p14:creationId xmlns:p14="http://schemas.microsoft.com/office/powerpoint/2010/main" val="19837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5532"/>
            <a:ext cx="10058400" cy="564693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0580152">
            <a:off x="4424183" y="4613886"/>
            <a:ext cx="79208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20580152">
            <a:off x="4858677" y="4986004"/>
            <a:ext cx="805241" cy="522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rot="20108328">
            <a:off x="5698628" y="5291863"/>
            <a:ext cx="794745" cy="6463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711624" y="3645024"/>
            <a:ext cx="79208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95195" y="923810"/>
            <a:ext cx="443285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it-IT" sz="8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Si </a:t>
            </a:r>
            <a:r>
              <a:rPr lang="it-IT" sz="2400" dirty="0"/>
              <a:t>prega anche per gli </a:t>
            </a:r>
            <a:r>
              <a:rPr lang="it-IT" sz="2400" b="1" dirty="0"/>
              <a:t>ATEI</a:t>
            </a:r>
            <a:r>
              <a:rPr lang="it-IT" sz="2400" dirty="0"/>
              <a:t> </a:t>
            </a:r>
            <a:endParaRPr lang="it-IT" sz="2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e </a:t>
            </a:r>
            <a:r>
              <a:rPr lang="it-IT" sz="2400" dirty="0"/>
              <a:t>per chi odia la </a:t>
            </a:r>
            <a:r>
              <a:rPr lang="it-IT" sz="2400" dirty="0" smtClean="0"/>
              <a:t>chiesa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41544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/>
          <p:cNvSpPr>
            <a:spLocks noChangeArrowheads="1"/>
          </p:cNvSpPr>
          <p:nvPr/>
        </p:nvSpPr>
        <p:spPr bwMode="auto">
          <a:xfrm>
            <a:off x="1199468" y="332656"/>
            <a:ext cx="9793065" cy="26161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</a:rPr>
              <a:t>Papa FRANCESCO e gli ATEI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 smtClean="0">
                <a:latin typeface="Arial" panose="020B0604020202020204" pitchFamily="34" charset="0"/>
              </a:rPr>
              <a:t>Durata min. 6,22  - </a:t>
            </a:r>
            <a:r>
              <a:rPr lang="it-IT" altLang="it-IT" sz="2000" b="1" dirty="0">
                <a:solidFill>
                  <a:srgbClr val="00B050"/>
                </a:solidFill>
                <a:latin typeface="Arial" panose="020B0604020202020204" pitchFamily="34" charset="0"/>
              </a:rPr>
              <a:t>15</a:t>
            </a:r>
            <a:r>
              <a:rPr lang="it-IT" altLang="it-IT" sz="2200" dirty="0" smtClean="0">
                <a:latin typeface="Arial" panose="020B0604020202020204" pitchFamily="34" charset="0"/>
              </a:rPr>
              <a:t>   </a:t>
            </a:r>
            <a:r>
              <a:rPr lang="it-IT" altLang="it-IT" sz="2200" dirty="0">
                <a:latin typeface="Arial" panose="020B0604020202020204" pitchFamily="34" charset="0"/>
                <a:hlinkClick r:id="rId2"/>
              </a:rPr>
              <a:t>https://</a:t>
            </a:r>
            <a:r>
              <a:rPr lang="it-IT" altLang="it-IT" sz="2200" dirty="0" smtClean="0">
                <a:latin typeface="Arial" panose="020B0604020202020204" pitchFamily="34" charset="0"/>
                <a:hlinkClick r:id="rId2"/>
              </a:rPr>
              <a:t>www.youtube.com/watch?v=cwREgr43_x0</a:t>
            </a:r>
            <a:r>
              <a:rPr lang="it-IT" altLang="it-IT" sz="2200" dirty="0" smtClean="0">
                <a:latin typeface="Arial" panose="020B0604020202020204" pitchFamily="34" charset="0"/>
              </a:rPr>
              <a:t> </a:t>
            </a:r>
            <a:endParaRPr lang="it-IT" altLang="it-IT" sz="22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800" b="1" dirty="0">
                <a:latin typeface="Arial" panose="020B0604020202020204" pitchFamily="34" charset="0"/>
              </a:rPr>
              <a:t>   </a:t>
            </a:r>
            <a:endParaRPr lang="it-IT" altLang="it-IT" sz="8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L</a:t>
            </a:r>
            <a:r>
              <a:rPr lang="it-IT" altLang="it-IT" dirty="0" smtClean="0">
                <a:latin typeface="Arial" panose="020B0604020202020204" pitchFamily="34" charset="0"/>
              </a:rPr>
              <a:t>a commovente storia del bimbo (video in min. 11)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latin typeface="Arial" panose="020B0604020202020204" pitchFamily="34" charset="0"/>
              </a:rPr>
              <a:t>- </a:t>
            </a:r>
            <a:r>
              <a:rPr lang="it-IT" altLang="it-IT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16</a:t>
            </a:r>
            <a:r>
              <a:rPr lang="it-IT" altLang="it-IT" sz="2000" dirty="0" smtClean="0">
                <a:latin typeface="Arial" panose="020B0604020202020204" pitchFamily="34" charset="0"/>
              </a:rPr>
              <a:t> </a:t>
            </a:r>
            <a:r>
              <a:rPr lang="it-IT" altLang="it-IT" sz="2200" dirty="0">
                <a:latin typeface="Arial" panose="020B0604020202020204" pitchFamily="34" charset="0"/>
                <a:hlinkClick r:id="rId3"/>
              </a:rPr>
              <a:t>https://</a:t>
            </a:r>
            <a:r>
              <a:rPr lang="it-IT" altLang="it-IT" sz="2200" dirty="0" smtClean="0">
                <a:latin typeface="Arial" panose="020B0604020202020204" pitchFamily="34" charset="0"/>
                <a:hlinkClick r:id="rId3"/>
              </a:rPr>
              <a:t>www.youtube.com/watch?v=5O6RiNAeQJ0</a:t>
            </a:r>
            <a:r>
              <a:rPr lang="it-IT" altLang="it-IT" sz="2200" dirty="0" smtClean="0">
                <a:latin typeface="Arial" panose="020B0604020202020204" pitchFamily="34" charset="0"/>
              </a:rPr>
              <a:t> </a:t>
            </a:r>
            <a:endParaRPr lang="it-IT" altLang="it-IT" sz="2200" dirty="0">
              <a:latin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50" y="3140968"/>
            <a:ext cx="58581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220430"/>
            <a:ext cx="11521280" cy="64171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/>
              <a:t>Link video </a:t>
            </a:r>
            <a:r>
              <a:rPr lang="it-IT" sz="3200" b="1" dirty="0" smtClean="0"/>
              <a:t>realizzati da Claudio Gobbetti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/>
              <a:t>caricati su </a:t>
            </a:r>
            <a:r>
              <a:rPr lang="it-IT" sz="3200" b="1" dirty="0" err="1"/>
              <a:t>youtube</a:t>
            </a:r>
            <a:r>
              <a:rPr lang="it-IT" sz="3200" b="1" dirty="0"/>
              <a:t> </a:t>
            </a:r>
            <a:r>
              <a:rPr lang="it-IT" sz="3200" b="1" dirty="0" smtClean="0"/>
              <a:t>riguardo il dialogo interreligioso</a:t>
            </a:r>
            <a:endParaRPr lang="it-IT" sz="3200" b="1" dirty="0"/>
          </a:p>
          <a:p>
            <a:endParaRPr lang="it-IT" dirty="0"/>
          </a:p>
          <a:p>
            <a:pPr lvl="1"/>
            <a:r>
              <a:rPr lang="it-IT" dirty="0"/>
              <a:t>  </a:t>
            </a:r>
          </a:p>
          <a:p>
            <a:pPr lvl="1" algn="ctr">
              <a:lnSpc>
                <a:spcPct val="150000"/>
              </a:lnSpc>
            </a:pPr>
            <a:r>
              <a:rPr lang="it-IT" sz="2400" dirty="0" smtClean="0"/>
              <a:t>Testimonianze dalla </a:t>
            </a:r>
            <a:r>
              <a:rPr lang="it-IT" sz="2400" b="1" dirty="0" err="1" smtClean="0"/>
              <a:t>Thailandia</a:t>
            </a:r>
            <a:r>
              <a:rPr lang="it-IT" sz="2400" dirty="0" smtClean="0"/>
              <a:t> «Dialogo con i buddisti…» durata min. 21,28  </a:t>
            </a:r>
          </a:p>
          <a:p>
            <a:pPr lvl="1" algn="ctr">
              <a:lnSpc>
                <a:spcPct val="150000"/>
              </a:lnSpc>
            </a:pPr>
            <a:r>
              <a:rPr lang="it-IT" sz="2400" dirty="0" smtClean="0"/>
              <a:t> - </a:t>
            </a:r>
            <a:r>
              <a:rPr lang="it-IT" sz="2000" b="1" dirty="0" smtClean="0">
                <a:solidFill>
                  <a:srgbClr val="00B050"/>
                </a:solidFill>
              </a:rPr>
              <a:t>17</a:t>
            </a:r>
            <a:r>
              <a:rPr lang="it-IT" sz="2400" dirty="0" smtClean="0"/>
              <a:t>   </a:t>
            </a:r>
            <a:r>
              <a:rPr lang="it-IT" sz="2400" dirty="0" smtClean="0">
                <a:hlinkClick r:id="rId2"/>
              </a:rPr>
              <a:t>https://www.youtube.com/watch?v=y-6kYnHkbY4</a:t>
            </a:r>
            <a:r>
              <a:rPr lang="it-IT" sz="2400" dirty="0" smtClean="0"/>
              <a:t> </a:t>
            </a:r>
          </a:p>
          <a:p>
            <a:pPr lvl="1" algn="ctr">
              <a:lnSpc>
                <a:spcPct val="150000"/>
              </a:lnSpc>
            </a:pPr>
            <a:r>
              <a:rPr lang="it-IT" sz="2400" dirty="0" smtClean="0"/>
              <a:t>  </a:t>
            </a:r>
          </a:p>
          <a:p>
            <a:pPr lvl="1" algn="ctr">
              <a:lnSpc>
                <a:spcPct val="150000"/>
              </a:lnSpc>
            </a:pPr>
            <a:r>
              <a:rPr lang="it-IT" sz="2400" dirty="0" smtClean="0"/>
              <a:t>Testimonianze dalla </a:t>
            </a:r>
            <a:r>
              <a:rPr lang="it-IT" sz="2400" b="1" dirty="0" smtClean="0"/>
              <a:t>Cambogia</a:t>
            </a:r>
            <a:r>
              <a:rPr lang="it-IT" sz="2400" dirty="0" smtClean="0"/>
              <a:t> «Dialogo con i buddisti…» durata min. 19,30  </a:t>
            </a:r>
          </a:p>
          <a:p>
            <a:pPr lvl="1" algn="ctr">
              <a:lnSpc>
                <a:spcPct val="150000"/>
              </a:lnSpc>
            </a:pPr>
            <a:r>
              <a:rPr lang="it-IT" sz="2400" dirty="0" smtClean="0"/>
              <a:t>- </a:t>
            </a:r>
            <a:r>
              <a:rPr lang="it-IT" sz="2000" b="1" dirty="0">
                <a:solidFill>
                  <a:srgbClr val="00B050"/>
                </a:solidFill>
              </a:rPr>
              <a:t>18</a:t>
            </a:r>
            <a:r>
              <a:rPr lang="it-IT" sz="2400" dirty="0" smtClean="0"/>
              <a:t>   </a:t>
            </a:r>
            <a:r>
              <a:rPr lang="it-IT" sz="2400" dirty="0" smtClean="0">
                <a:hlinkClick r:id="rId3"/>
              </a:rPr>
              <a:t>https://www.youtube.com/watch?v=PLw2XirU2Z8</a:t>
            </a:r>
            <a:r>
              <a:rPr lang="it-IT" sz="2400" dirty="0" smtClean="0"/>
              <a:t>  </a:t>
            </a:r>
          </a:p>
          <a:p>
            <a:pPr lvl="1" algn="ctr">
              <a:lnSpc>
                <a:spcPct val="150000"/>
              </a:lnSpc>
            </a:pPr>
            <a:r>
              <a:rPr lang="it-IT" dirty="0" smtClean="0"/>
              <a:t> </a:t>
            </a:r>
          </a:p>
          <a:p>
            <a:pPr lvl="1" algn="ctr">
              <a:lnSpc>
                <a:spcPct val="150000"/>
              </a:lnSpc>
            </a:pPr>
            <a:r>
              <a:rPr lang="it-IT" dirty="0" smtClean="0"/>
              <a:t>India</a:t>
            </a:r>
            <a:r>
              <a:rPr lang="it-IT" dirty="0"/>
              <a:t>: le meraviglie </a:t>
            </a:r>
            <a:r>
              <a:rPr lang="it-IT" dirty="0" err="1" smtClean="0"/>
              <a:t>archeologice</a:t>
            </a:r>
            <a:r>
              <a:rPr lang="it-IT" dirty="0" smtClean="0"/>
              <a:t> di </a:t>
            </a:r>
            <a:r>
              <a:rPr lang="it-IT" dirty="0" err="1"/>
              <a:t>Ajanta</a:t>
            </a:r>
            <a:r>
              <a:rPr lang="it-IT" dirty="0"/>
              <a:t>, </a:t>
            </a:r>
            <a:r>
              <a:rPr lang="it-IT" dirty="0" err="1"/>
              <a:t>Ellora</a:t>
            </a:r>
            <a:r>
              <a:rPr lang="it-IT" dirty="0"/>
              <a:t>, </a:t>
            </a:r>
            <a:r>
              <a:rPr lang="it-IT" dirty="0" err="1" smtClean="0"/>
              <a:t>Aurangabad</a:t>
            </a:r>
            <a:r>
              <a:rPr lang="it-IT" dirty="0" smtClean="0"/>
              <a:t> di Claudio Gobbetti</a:t>
            </a:r>
            <a:r>
              <a:rPr lang="it-IT" dirty="0"/>
              <a:t> </a:t>
            </a:r>
            <a:r>
              <a:rPr lang="it-IT" dirty="0" smtClean="0"/>
              <a:t>durata min. 27,50   </a:t>
            </a:r>
          </a:p>
          <a:p>
            <a:pPr lvl="1" algn="ctr">
              <a:lnSpc>
                <a:spcPct val="150000"/>
              </a:lnSpc>
            </a:pPr>
            <a:r>
              <a:rPr lang="it-IT" sz="2000" b="1" dirty="0" smtClean="0"/>
              <a:t>- </a:t>
            </a:r>
            <a:r>
              <a:rPr lang="it-IT" sz="2000" b="1" dirty="0" smtClean="0">
                <a:solidFill>
                  <a:srgbClr val="00B050"/>
                </a:solidFill>
              </a:rPr>
              <a:t>19</a:t>
            </a:r>
            <a:r>
              <a:rPr lang="it-IT" dirty="0" smtClean="0"/>
              <a:t>  </a:t>
            </a:r>
            <a:r>
              <a:rPr lang="it-IT" dirty="0" smtClean="0">
                <a:hlinkClick r:id="rId4"/>
              </a:rPr>
              <a:t>https</a:t>
            </a:r>
            <a:r>
              <a:rPr lang="it-IT" dirty="0">
                <a:hlinkClick r:id="rId4"/>
              </a:rPr>
              <a:t>://</a:t>
            </a:r>
            <a:r>
              <a:rPr lang="it-IT" dirty="0" smtClean="0">
                <a:hlinkClick r:id="rId4"/>
              </a:rPr>
              <a:t>www.youtube.com/watch?v=6Omq0N5CnjY</a:t>
            </a:r>
            <a:r>
              <a:rPr lang="it-IT" dirty="0" smtClean="0"/>
              <a:t> 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8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42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- Vaticano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71" y="1772816"/>
            <a:ext cx="6903258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39716" y="404664"/>
            <a:ext cx="5112568" cy="1107996"/>
          </a:xfrm>
          <a:prstGeom prst="rect">
            <a:avLst/>
          </a:prstGeom>
          <a:solidFill>
            <a:srgbClr val="FEF8CE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/>
              <a:t>Il Concilio Vaticano II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12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9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Concilio_Vaticano_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28" y="549000"/>
            <a:ext cx="7928545" cy="57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28000">
              <a:schemeClr val="tx1"/>
            </a:gs>
            <a:gs pos="6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 descr="Stampati"/>
          <p:cNvSpPr>
            <a:spLocks noChangeArrowheads="1"/>
          </p:cNvSpPr>
          <p:nvPr/>
        </p:nvSpPr>
        <p:spPr bwMode="auto">
          <a:xfrm>
            <a:off x="911424" y="643622"/>
            <a:ext cx="10369152" cy="55707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Il </a:t>
            </a:r>
            <a:r>
              <a:rPr lang="it-IT" altLang="it-IT" b="1" dirty="0">
                <a:latin typeface="Arial" panose="020B0604020202020204" pitchFamily="34" charset="0"/>
              </a:rPr>
              <a:t>Concilio Vaticano II</a:t>
            </a:r>
            <a:r>
              <a:rPr lang="it-IT" altLang="it-IT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con circa 2500 tra vescovi e cardinali scrive: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dirty="0">
                <a:latin typeface="Arial" panose="020B0604020202020204" pitchFamily="34" charset="0"/>
              </a:rPr>
              <a:t>“In </a:t>
            </a:r>
            <a:r>
              <a:rPr lang="it-IT" altLang="it-IT" sz="4800" b="1" dirty="0">
                <a:latin typeface="Arial" panose="020B0604020202020204" pitchFamily="34" charset="0"/>
              </a:rPr>
              <a:t>ogni religione</a:t>
            </a:r>
            <a:r>
              <a:rPr lang="it-IT" altLang="it-IT" sz="4800" dirty="0">
                <a:latin typeface="Arial" panose="020B0604020202020204" pitchFamily="34" charset="0"/>
              </a:rPr>
              <a:t> vi sono elementi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dirty="0">
                <a:latin typeface="Arial" panose="020B0604020202020204" pitchFamily="34" charset="0"/>
              </a:rPr>
              <a:t>di verità e di santificazione ….”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32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bg1"/>
            </a:gs>
            <a:gs pos="53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9" y="1214439"/>
            <a:ext cx="71850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412669" y="332658"/>
            <a:ext cx="936666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 cosa ne pensate</a:t>
            </a:r>
            <a:r>
              <a:rPr lang="it-IT" altLang="it-IT" sz="3600" b="1" dirty="0">
                <a:latin typeface="Arial" panose="020B0604020202020204" pitchFamily="34" charset="0"/>
              </a:rPr>
              <a:t> </a:t>
            </a:r>
            <a:r>
              <a:rPr lang="it-IT" altLang="it-IT" sz="3600" b="1" dirty="0">
                <a:solidFill>
                  <a:schemeClr val="bg1"/>
                </a:solidFill>
                <a:latin typeface="Arial" panose="020B0604020202020204" pitchFamily="34" charset="0"/>
              </a:rPr>
              <a:t>di queste immagini?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415480" y="1412776"/>
            <a:ext cx="2544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</a:rPr>
              <a:t>Assisi 1986</a:t>
            </a: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991544" y="5197109"/>
            <a:ext cx="8640960" cy="13696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Papa Giovanni Paolo II in preghiera con gli esponenti di altre religioni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None/>
            </a:pPr>
            <a:r>
              <a:rPr lang="it-IT" altLang="it-IT" sz="1400" b="1" dirty="0" smtClean="0">
                <a:latin typeface="Arial" panose="020B0604020202020204" pitchFamily="34" charset="0"/>
              </a:rPr>
              <a:t>Tre </a:t>
            </a:r>
            <a:r>
              <a:rPr lang="it-IT" altLang="it-IT" sz="1400" b="1" dirty="0">
                <a:latin typeface="Arial" panose="020B0604020202020204" pitchFamily="34" charset="0"/>
              </a:rPr>
              <a:t>l</a:t>
            </a:r>
            <a:r>
              <a:rPr lang="it-IT" altLang="it-IT" sz="1400" b="1" dirty="0" smtClean="0">
                <a:latin typeface="Arial" panose="020B0604020202020204" pitchFamily="34" charset="0"/>
              </a:rPr>
              <a:t>ink </a:t>
            </a:r>
            <a:r>
              <a:rPr lang="it-IT" altLang="it-IT" sz="1400" b="1" dirty="0">
                <a:latin typeface="Arial" panose="020B0604020202020204" pitchFamily="34" charset="0"/>
              </a:rPr>
              <a:t>VIDEO </a:t>
            </a:r>
            <a:r>
              <a:rPr lang="it-IT" altLang="it-IT" sz="1400" dirty="0">
                <a:latin typeface="Arial" panose="020B0604020202020204" pitchFamily="34" charset="0"/>
              </a:rPr>
              <a:t>da </a:t>
            </a:r>
            <a:r>
              <a:rPr lang="it-IT" altLang="it-IT" sz="1400" dirty="0" smtClean="0">
                <a:latin typeface="Arial" panose="020B0604020202020204" pitchFamily="34" charset="0"/>
              </a:rPr>
              <a:t>visitare: durata min. 4  -  </a:t>
            </a:r>
            <a:r>
              <a:rPr lang="it-IT" altLang="it-IT" sz="1600" b="1" dirty="0">
                <a:solidFill>
                  <a:srgbClr val="00B050"/>
                </a:solidFill>
                <a:latin typeface="Arial" panose="020B0604020202020204" pitchFamily="34" charset="0"/>
              </a:rPr>
              <a:t>20</a:t>
            </a:r>
            <a:r>
              <a:rPr lang="it-IT" altLang="it-IT" sz="1400" dirty="0" smtClean="0">
                <a:latin typeface="Arial" panose="020B0604020202020204" pitchFamily="34" charset="0"/>
              </a:rPr>
              <a:t>    </a:t>
            </a:r>
            <a:r>
              <a:rPr lang="it-IT" altLang="it-IT" sz="1400" dirty="0" smtClean="0">
                <a:latin typeface="Arial" panose="020B0604020202020204" pitchFamily="34" charset="0"/>
                <a:hlinkClick r:id="rId4"/>
              </a:rPr>
              <a:t>https</a:t>
            </a:r>
            <a:r>
              <a:rPr lang="it-IT" altLang="it-IT" sz="1400" dirty="0">
                <a:latin typeface="Arial" panose="020B0604020202020204" pitchFamily="34" charset="0"/>
                <a:hlinkClick r:id="rId4"/>
              </a:rPr>
              <a:t>://www.youtube.com/watch?v=bJGy66qI_M4</a:t>
            </a:r>
            <a:r>
              <a:rPr lang="it-IT" altLang="it-IT" sz="1800" b="1" dirty="0">
                <a:latin typeface="Arial" panose="020B0604020202020204" pitchFamily="34" charset="0"/>
              </a:rPr>
              <a:t>    </a:t>
            </a:r>
            <a:endParaRPr lang="it-IT" altLang="it-IT" sz="14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 smtClean="0">
                <a:latin typeface="Arial" panose="020B0604020202020204" pitchFamily="34" charset="0"/>
              </a:rPr>
              <a:t>Durata min. 6  -  </a:t>
            </a:r>
            <a:r>
              <a:rPr lang="it-IT" altLang="it-IT" sz="1600" b="1" dirty="0">
                <a:solidFill>
                  <a:srgbClr val="00B050"/>
                </a:solidFill>
                <a:latin typeface="Arial" panose="020B0604020202020204" pitchFamily="34" charset="0"/>
              </a:rPr>
              <a:t>21</a:t>
            </a:r>
            <a:r>
              <a:rPr lang="it-IT" altLang="it-IT" sz="1400" dirty="0" smtClean="0">
                <a:latin typeface="Arial" panose="020B0604020202020204" pitchFamily="34" charset="0"/>
              </a:rPr>
              <a:t>    </a:t>
            </a:r>
            <a:r>
              <a:rPr lang="it-IT" altLang="it-IT" sz="1400" dirty="0" smtClean="0">
                <a:latin typeface="Arial" panose="020B0604020202020204" pitchFamily="34" charset="0"/>
                <a:hlinkClick r:id="rId5"/>
              </a:rPr>
              <a:t>https</a:t>
            </a:r>
            <a:r>
              <a:rPr lang="it-IT" altLang="it-IT" sz="1400" dirty="0">
                <a:latin typeface="Arial" panose="020B0604020202020204" pitchFamily="34" charset="0"/>
                <a:hlinkClick r:id="rId5"/>
              </a:rPr>
              <a:t>://</a:t>
            </a:r>
            <a:r>
              <a:rPr lang="it-IT" altLang="it-IT" sz="1400" dirty="0" smtClean="0">
                <a:latin typeface="Arial" panose="020B0604020202020204" pitchFamily="34" charset="0"/>
                <a:hlinkClick r:id="rId5"/>
              </a:rPr>
              <a:t>www.youtube.com/watch?v=rJdwUpQwh90</a:t>
            </a:r>
            <a:endParaRPr lang="it-IT" altLang="it-IT" sz="14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 smtClean="0">
                <a:latin typeface="Arial" panose="020B0604020202020204" pitchFamily="34" charset="0"/>
              </a:rPr>
              <a:t>Durata </a:t>
            </a:r>
            <a:r>
              <a:rPr lang="it-IT" altLang="it-IT" sz="1400" b="1" dirty="0" smtClean="0">
                <a:latin typeface="Arial" panose="020B0604020202020204" pitchFamily="34" charset="0"/>
              </a:rPr>
              <a:t>un’ora e </a:t>
            </a:r>
            <a:r>
              <a:rPr lang="it-IT" altLang="it-IT" sz="1400" b="1" dirty="0">
                <a:latin typeface="Arial" panose="020B0604020202020204" pitchFamily="34" charset="0"/>
              </a:rPr>
              <a:t>15 </a:t>
            </a:r>
            <a:r>
              <a:rPr lang="it-IT" altLang="it-IT" sz="1400" dirty="0" smtClean="0">
                <a:latin typeface="Arial" panose="020B0604020202020204" pitchFamily="34" charset="0"/>
              </a:rPr>
              <a:t>minuti  - </a:t>
            </a:r>
            <a:r>
              <a:rPr lang="it-IT" altLang="it-IT" sz="1600" b="1" dirty="0">
                <a:solidFill>
                  <a:srgbClr val="00B050"/>
                </a:solidFill>
                <a:latin typeface="Arial" panose="020B0604020202020204" pitchFamily="34" charset="0"/>
              </a:rPr>
              <a:t>22</a:t>
            </a:r>
            <a:r>
              <a:rPr lang="it-IT" altLang="it-IT" sz="1400" dirty="0" smtClean="0">
                <a:latin typeface="Arial" panose="020B0604020202020204" pitchFamily="34" charset="0"/>
              </a:rPr>
              <a:t>  </a:t>
            </a:r>
            <a:r>
              <a:rPr lang="it-IT" altLang="it-IT" sz="1400" dirty="0">
                <a:latin typeface="Arial" panose="020B0604020202020204" pitchFamily="34" charset="0"/>
                <a:hlinkClick r:id="rId6"/>
              </a:rPr>
              <a:t>https://</a:t>
            </a:r>
            <a:r>
              <a:rPr lang="it-IT" altLang="it-IT" sz="1400" dirty="0" smtClean="0">
                <a:latin typeface="Arial" panose="020B0604020202020204" pitchFamily="34" charset="0"/>
                <a:hlinkClick r:id="rId6"/>
              </a:rPr>
              <a:t>www.youtube.com/watch?v=RxDrFCGlcL8</a:t>
            </a:r>
            <a:r>
              <a:rPr lang="it-IT" altLang="it-IT" sz="1400" dirty="0" smtClean="0">
                <a:latin typeface="Arial" panose="020B0604020202020204" pitchFamily="34" charset="0"/>
              </a:rPr>
              <a:t>   </a:t>
            </a:r>
            <a:endParaRPr lang="it-IT" altLang="it-IT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0">
              <a:schemeClr val="tx1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43124" y="188640"/>
            <a:ext cx="930575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4000" b="1" dirty="0"/>
              <a:t>Chiese cattoliche in paesi musulmani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52736"/>
            <a:ext cx="6448380" cy="432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67408" y="5680642"/>
            <a:ext cx="4964821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/>
              <a:t>Marocco</a:t>
            </a:r>
            <a:r>
              <a:rPr lang="it-IT" sz="2800" dirty="0"/>
              <a:t> Casablanca: </a:t>
            </a:r>
          </a:p>
          <a:p>
            <a:r>
              <a:rPr lang="it-IT" sz="2800" dirty="0"/>
              <a:t>La cattedrale del Sacro Cuore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052736"/>
            <a:ext cx="3391573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044s01a-160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9" y="981075"/>
            <a:ext cx="8328025" cy="55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ttangolo 1"/>
          <p:cNvSpPr>
            <a:spLocks noChangeArrowheads="1"/>
          </p:cNvSpPr>
          <p:nvPr/>
        </p:nvSpPr>
        <p:spPr bwMode="auto">
          <a:xfrm>
            <a:off x="982664" y="188914"/>
            <a:ext cx="102266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Papa Benedetto XVI </a:t>
            </a:r>
            <a:r>
              <a:rPr lang="it-IT" altLang="it-IT" sz="2400" dirty="0">
                <a:latin typeface="Arial" panose="020B0604020202020204" pitchFamily="34" charset="0"/>
              </a:rPr>
              <a:t>in preghiera con gli esponenti di altre religioni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7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apapre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628775"/>
            <a:ext cx="6164263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papainmosch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6" y="1809000"/>
            <a:ext cx="357291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257415" y="412749"/>
            <a:ext cx="5677172" cy="94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Papa </a:t>
            </a:r>
            <a:r>
              <a:rPr lang="it-IT" altLang="it-IT" sz="2400" b="1" dirty="0">
                <a:latin typeface="Arial" panose="020B0604020202020204" pitchFamily="34" charset="0"/>
              </a:rPr>
              <a:t>Benedetto XVI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in preghiera con i capi musulmani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2233404" y="214313"/>
            <a:ext cx="772519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Papa </a:t>
            </a:r>
            <a:r>
              <a:rPr lang="it-IT" altLang="it-IT" b="1">
                <a:latin typeface="Arial" panose="020B0604020202020204" pitchFamily="34" charset="0"/>
              </a:rPr>
              <a:t>Francesco</a:t>
            </a:r>
            <a:r>
              <a:rPr lang="it-IT" altLang="it-IT">
                <a:latin typeface="Arial" panose="020B0604020202020204" pitchFamily="34" charset="0"/>
              </a:rPr>
              <a:t>  in preghiera con i musulmani</a:t>
            </a:r>
          </a:p>
        </p:txBody>
      </p:sp>
      <p:pic>
        <p:nvPicPr>
          <p:cNvPr id="2150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830264"/>
            <a:ext cx="546893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49" y="4378326"/>
            <a:ext cx="4032251" cy="22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376739"/>
            <a:ext cx="44704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0" y="2708920"/>
            <a:ext cx="8736000" cy="327600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35461" y="375803"/>
            <a:ext cx="9721079" cy="1846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2019: Abu Dhabi Emirati Arabi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Papa </a:t>
            </a:r>
            <a:r>
              <a:rPr lang="it-IT" altLang="it-IT" sz="2400" b="1" dirty="0">
                <a:latin typeface="Arial" panose="020B0604020202020204" pitchFamily="34" charset="0"/>
              </a:rPr>
              <a:t>Francesco </a:t>
            </a:r>
            <a:r>
              <a:rPr lang="it-IT" altLang="it-IT" sz="2400" dirty="0">
                <a:latin typeface="Arial" panose="020B0604020202020204" pitchFamily="34" charset="0"/>
              </a:rPr>
              <a:t>firma il Documento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sulla Fratellanza e convivenza comune con i capi </a:t>
            </a:r>
            <a:r>
              <a:rPr lang="it-IT" altLang="it-IT" sz="2400" dirty="0" smtClean="0">
                <a:latin typeface="Arial" panose="020B0604020202020204" pitchFamily="34" charset="0"/>
              </a:rPr>
              <a:t>musulmani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75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2221" y="826749"/>
            <a:ext cx="9607558" cy="49890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8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b="1" dirty="0" smtClean="0"/>
              <a:t>Tre link sul viaggio di papa Francesco </a:t>
            </a:r>
          </a:p>
          <a:p>
            <a:pPr algn="ctr">
              <a:lnSpc>
                <a:spcPct val="150000"/>
              </a:lnSpc>
            </a:pPr>
            <a:r>
              <a:rPr lang="it-IT" sz="2800" b="1" dirty="0" smtClean="0"/>
              <a:t>negli Emirati Arabi - 2019</a:t>
            </a:r>
            <a:endParaRPr lang="it-IT" sz="2800" dirty="0"/>
          </a:p>
          <a:p>
            <a:pPr algn="ctr">
              <a:lnSpc>
                <a:spcPct val="150000"/>
              </a:lnSpc>
            </a:pPr>
            <a:endParaRPr lang="it-IT" sz="800" dirty="0" smtClean="0"/>
          </a:p>
          <a:p>
            <a:pPr algn="ctr"/>
            <a:r>
              <a:rPr lang="it-IT" dirty="0" smtClean="0"/>
              <a:t>Accoglienza nel Palazzo Presidenziale </a:t>
            </a:r>
          </a:p>
          <a:p>
            <a:pPr algn="ctr"/>
            <a:r>
              <a:rPr lang="it-IT" dirty="0" smtClean="0"/>
              <a:t>video durata min. 9   </a:t>
            </a:r>
          </a:p>
          <a:p>
            <a:pPr algn="ctr"/>
            <a:r>
              <a:rPr lang="it-IT" sz="2000" b="1" dirty="0"/>
              <a:t>- </a:t>
            </a:r>
            <a:r>
              <a:rPr lang="it-IT" sz="2000" b="1" dirty="0">
                <a:solidFill>
                  <a:srgbClr val="00B050"/>
                </a:solidFill>
              </a:rPr>
              <a:t>23</a:t>
            </a:r>
            <a:r>
              <a:rPr lang="it-IT" dirty="0" smtClean="0"/>
              <a:t>   </a:t>
            </a:r>
            <a:r>
              <a:rPr lang="it-IT" dirty="0" smtClean="0">
                <a:hlinkClick r:id="rId2"/>
              </a:rPr>
              <a:t>https</a:t>
            </a:r>
            <a:r>
              <a:rPr lang="it-IT" dirty="0">
                <a:hlinkClick r:id="rId2"/>
              </a:rPr>
              <a:t>://</a:t>
            </a:r>
            <a:r>
              <a:rPr lang="it-IT" dirty="0" smtClean="0">
                <a:hlinkClick r:id="rId2"/>
              </a:rPr>
              <a:t>www.youtube.com/watch?v=OhXzGBNYYfI</a:t>
            </a:r>
            <a:endParaRPr lang="it-IT" dirty="0" smtClean="0"/>
          </a:p>
          <a:p>
            <a:pPr algn="ctr">
              <a:lnSpc>
                <a:spcPct val="150000"/>
              </a:lnSpc>
            </a:pPr>
            <a:endParaRPr lang="it-IT" b="1" dirty="0" smtClean="0"/>
          </a:p>
          <a:p>
            <a:pPr algn="ctr"/>
            <a:r>
              <a:rPr lang="it-IT" sz="2800" b="1" dirty="0" smtClean="0"/>
              <a:t>Documento sulla fratellanza </a:t>
            </a:r>
          </a:p>
          <a:p>
            <a:pPr algn="ctr"/>
            <a:r>
              <a:rPr lang="it-IT" dirty="0"/>
              <a:t>v</a:t>
            </a:r>
            <a:r>
              <a:rPr lang="it-IT" dirty="0" smtClean="0"/>
              <a:t>ideo durata min. 1,03    </a:t>
            </a:r>
          </a:p>
          <a:p>
            <a:pPr algn="ctr"/>
            <a:r>
              <a:rPr lang="it-IT" sz="2000" b="1" dirty="0" smtClean="0"/>
              <a:t>-</a:t>
            </a:r>
            <a:r>
              <a:rPr lang="it-IT" sz="2000" b="1" dirty="0" smtClean="0">
                <a:solidFill>
                  <a:srgbClr val="00B050"/>
                </a:solidFill>
              </a:rPr>
              <a:t> 24</a:t>
            </a:r>
            <a:r>
              <a:rPr lang="it-IT" dirty="0" smtClean="0"/>
              <a:t>  </a:t>
            </a:r>
            <a:r>
              <a:rPr lang="it-IT" dirty="0" smtClean="0">
                <a:hlinkClick r:id="rId3"/>
              </a:rPr>
              <a:t>https</a:t>
            </a:r>
            <a:r>
              <a:rPr lang="it-IT" dirty="0">
                <a:hlinkClick r:id="rId3"/>
              </a:rPr>
              <a:t>://</a:t>
            </a:r>
            <a:r>
              <a:rPr lang="it-IT" dirty="0" smtClean="0">
                <a:hlinkClick r:id="rId3"/>
              </a:rPr>
              <a:t>www.youtube.com/watch?v=MRH7o_y3a_U</a:t>
            </a:r>
            <a:endParaRPr lang="it-IT" dirty="0" smtClean="0"/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it-IT" sz="800" b="1" dirty="0" smtClean="0"/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dirty="0"/>
              <a:t>v</a:t>
            </a:r>
            <a:r>
              <a:rPr lang="it-IT" dirty="0" smtClean="0"/>
              <a:t>ideo durata </a:t>
            </a:r>
            <a:r>
              <a:rPr lang="it-IT" dirty="0" err="1"/>
              <a:t>min</a:t>
            </a:r>
            <a:r>
              <a:rPr lang="it-IT" dirty="0"/>
              <a:t> </a:t>
            </a:r>
            <a:r>
              <a:rPr lang="it-IT" dirty="0" smtClean="0"/>
              <a:t>2,33 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sz="2000" b="1" dirty="0" smtClean="0"/>
              <a:t>-</a:t>
            </a:r>
            <a:r>
              <a:rPr lang="it-IT" sz="2000" b="1" dirty="0" smtClean="0">
                <a:solidFill>
                  <a:srgbClr val="00B050"/>
                </a:solidFill>
              </a:rPr>
              <a:t> 25</a:t>
            </a:r>
            <a:r>
              <a:rPr lang="it-IT" dirty="0" smtClean="0"/>
              <a:t>  </a:t>
            </a:r>
            <a:r>
              <a:rPr lang="it-IT" altLang="it-IT" dirty="0" smtClean="0"/>
              <a:t> </a:t>
            </a:r>
            <a:r>
              <a:rPr lang="it-IT" altLang="it-IT" dirty="0">
                <a:hlinkClick r:id="rId4"/>
              </a:rPr>
              <a:t>https://www.youtube.com/watch?v=c0EqK2Gj-E8</a:t>
            </a:r>
            <a:r>
              <a:rPr lang="it-IT" altLang="it-IT" dirty="0"/>
              <a:t>   </a:t>
            </a:r>
          </a:p>
          <a:p>
            <a:pPr algn="ctr"/>
            <a:r>
              <a:rPr lang="it-IT" sz="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0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60648"/>
            <a:ext cx="5760585" cy="324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80" y="2204864"/>
            <a:ext cx="7609241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65023" y="168443"/>
            <a:ext cx="1046195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/>
              <a:t>6 marzo </a:t>
            </a:r>
            <a:r>
              <a:rPr lang="it-IT" sz="3200" b="1" dirty="0" smtClean="0"/>
              <a:t>2021 Papa Francesco in Iraq </a:t>
            </a:r>
            <a:endParaRPr lang="it-IT" sz="3200" b="1" dirty="0"/>
          </a:p>
          <a:p>
            <a:pPr algn="ctr">
              <a:lnSpc>
                <a:spcPct val="150000"/>
              </a:lnSpc>
            </a:pPr>
            <a:r>
              <a:rPr lang="it-IT" sz="1400" b="1" dirty="0"/>
              <a:t>  Link video </a:t>
            </a:r>
            <a:r>
              <a:rPr lang="it-IT" sz="1400" dirty="0"/>
              <a:t>da </a:t>
            </a:r>
            <a:r>
              <a:rPr lang="it-IT" sz="1400" dirty="0" smtClean="0"/>
              <a:t>visitare durata min. 0,38 - </a:t>
            </a:r>
            <a:r>
              <a:rPr lang="it-IT" sz="1600" b="1" dirty="0">
                <a:solidFill>
                  <a:srgbClr val="00B050"/>
                </a:solidFill>
              </a:rPr>
              <a:t>26</a:t>
            </a:r>
            <a:r>
              <a:rPr lang="it-IT" sz="1400" dirty="0" smtClean="0"/>
              <a:t>   </a:t>
            </a:r>
            <a:r>
              <a:rPr lang="it-IT" sz="1400" dirty="0">
                <a:hlinkClick r:id="rId4"/>
              </a:rPr>
              <a:t>https://www.youtube.com/watch?v=WzISVJTs48U</a:t>
            </a:r>
            <a:r>
              <a:rPr lang="it-IT" sz="1400" dirty="0"/>
              <a:t>  </a:t>
            </a:r>
            <a:endParaRPr lang="it-IT" sz="1400" dirty="0" smtClean="0"/>
          </a:p>
          <a:p>
            <a:pPr algn="ctr">
              <a:lnSpc>
                <a:spcPct val="150000"/>
              </a:lnSpc>
            </a:pPr>
            <a:r>
              <a:rPr lang="it-IT" sz="1400" dirty="0"/>
              <a:t>durata min. </a:t>
            </a:r>
            <a:r>
              <a:rPr lang="it-IT" sz="1400" dirty="0" smtClean="0"/>
              <a:t>6,32 -  </a:t>
            </a:r>
            <a:r>
              <a:rPr lang="it-IT" sz="1600" b="1" dirty="0">
                <a:solidFill>
                  <a:srgbClr val="00B050"/>
                </a:solidFill>
              </a:rPr>
              <a:t>27</a:t>
            </a:r>
            <a:r>
              <a:rPr lang="it-IT" sz="1400" dirty="0" smtClean="0"/>
              <a:t>  </a:t>
            </a:r>
            <a:r>
              <a:rPr lang="it-IT" sz="1400" dirty="0" smtClean="0">
                <a:hlinkClick r:id="rId5"/>
              </a:rPr>
              <a:t>https</a:t>
            </a:r>
            <a:r>
              <a:rPr lang="it-IT" sz="1400" dirty="0">
                <a:hlinkClick r:id="rId5"/>
              </a:rPr>
              <a:t>://</a:t>
            </a:r>
            <a:r>
              <a:rPr lang="it-IT" sz="1400" dirty="0" smtClean="0">
                <a:hlinkClick r:id="rId5"/>
              </a:rPr>
              <a:t>www.youtube.com/watch?v=hwo-i3c8sd4</a:t>
            </a:r>
            <a:endParaRPr lang="it-IT" sz="1400" dirty="0"/>
          </a:p>
          <a:p>
            <a:pPr algn="ctr">
              <a:lnSpc>
                <a:spcPct val="150000"/>
              </a:lnSpc>
            </a:pPr>
            <a:r>
              <a:rPr lang="it-IT" sz="800" dirty="0" smtClean="0"/>
              <a:t> </a:t>
            </a:r>
            <a:endParaRPr lang="it-IT" sz="800" dirty="0"/>
          </a:p>
        </p:txBody>
      </p:sp>
      <p:sp>
        <p:nvSpPr>
          <p:cNvPr id="4" name="Rettangolo 3"/>
          <p:cNvSpPr/>
          <p:nvPr/>
        </p:nvSpPr>
        <p:spPr>
          <a:xfrm>
            <a:off x="1296000" y="5229200"/>
            <a:ext cx="9600000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86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20888"/>
            <a:ext cx="7620000" cy="4286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23392" y="375803"/>
            <a:ext cx="11017224" cy="2086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2019: </a:t>
            </a:r>
            <a:r>
              <a:rPr lang="it-IT" altLang="it-IT" sz="3600" b="1" dirty="0" err="1">
                <a:latin typeface="Arial" panose="020B0604020202020204" pitchFamily="34" charset="0"/>
              </a:rPr>
              <a:t>Thailandia</a:t>
            </a:r>
            <a:r>
              <a:rPr lang="it-IT" altLang="it-IT" sz="36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Papa </a:t>
            </a:r>
            <a:r>
              <a:rPr lang="it-IT" altLang="it-IT" sz="2400" b="1" dirty="0">
                <a:latin typeface="Arial" panose="020B0604020202020204" pitchFamily="34" charset="0"/>
              </a:rPr>
              <a:t>Francesco </a:t>
            </a:r>
            <a:r>
              <a:rPr lang="it-IT" altLang="it-IT" sz="2400" dirty="0">
                <a:latin typeface="Arial" panose="020B0604020202020204" pitchFamily="34" charset="0"/>
              </a:rPr>
              <a:t>incontra i capi buddisti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800" b="1" dirty="0" smtClean="0">
                <a:latin typeface="Arial" panose="020B0604020202020204" pitchFamily="34" charset="0"/>
              </a:rPr>
              <a:t>Due link </a:t>
            </a:r>
            <a:r>
              <a:rPr lang="it-IT" altLang="it-IT" sz="1800" b="1" dirty="0">
                <a:latin typeface="Arial" panose="020B0604020202020204" pitchFamily="34" charset="0"/>
              </a:rPr>
              <a:t>video </a:t>
            </a:r>
            <a:r>
              <a:rPr lang="it-IT" altLang="it-IT" sz="1800" dirty="0">
                <a:latin typeface="Arial" panose="020B0604020202020204" pitchFamily="34" charset="0"/>
              </a:rPr>
              <a:t>da </a:t>
            </a:r>
            <a:r>
              <a:rPr lang="it-IT" altLang="it-IT" sz="1800" dirty="0" smtClean="0">
                <a:latin typeface="Arial" panose="020B0604020202020204" pitchFamily="34" charset="0"/>
              </a:rPr>
              <a:t>visitare</a:t>
            </a:r>
            <a:r>
              <a:rPr lang="it-IT" sz="1800" dirty="0"/>
              <a:t> durata min. </a:t>
            </a:r>
            <a:r>
              <a:rPr lang="it-IT" sz="1800" dirty="0" smtClean="0"/>
              <a:t>1,22 - 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28</a:t>
            </a:r>
            <a:r>
              <a:rPr lang="it-IT" sz="1800" dirty="0" smtClean="0"/>
              <a:t>   </a:t>
            </a:r>
            <a:r>
              <a:rPr lang="it-IT" altLang="it-IT" sz="1800" dirty="0" smtClean="0">
                <a:latin typeface="Arial" panose="020B0604020202020204" pitchFamily="34" charset="0"/>
              </a:rPr>
              <a:t> </a:t>
            </a:r>
            <a:r>
              <a:rPr lang="it-IT" altLang="it-IT" sz="1800" dirty="0">
                <a:latin typeface="Arial" panose="020B0604020202020204" pitchFamily="34" charset="0"/>
                <a:hlinkClick r:id="rId3"/>
              </a:rPr>
              <a:t>https://www.youtube.com/watch?v=Q-aR7jmd_yQ</a:t>
            </a:r>
            <a:r>
              <a:rPr lang="it-IT" altLang="it-IT" sz="1800" dirty="0">
                <a:latin typeface="Arial" panose="020B0604020202020204" pitchFamily="34" charset="0"/>
              </a:rPr>
              <a:t>   </a:t>
            </a:r>
            <a:endParaRPr lang="it-IT" altLang="it-IT" sz="1800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1800" dirty="0" smtClean="0">
                <a:latin typeface="Arial" panose="020B0604020202020204" pitchFamily="34" charset="0"/>
              </a:rPr>
              <a:t>durata min. 1 -   </a:t>
            </a:r>
            <a:r>
              <a:rPr lang="it-IT" altLang="it-IT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29</a:t>
            </a:r>
            <a:r>
              <a:rPr lang="it-IT" altLang="it-IT" sz="1800" dirty="0" smtClean="0">
                <a:latin typeface="Arial" panose="020B0604020202020204" pitchFamily="34" charset="0"/>
              </a:rPr>
              <a:t>  </a:t>
            </a:r>
            <a:r>
              <a:rPr lang="it-IT" altLang="it-IT" sz="1800" dirty="0">
                <a:latin typeface="Arial" panose="020B0604020202020204" pitchFamily="34" charset="0"/>
                <a:hlinkClick r:id="rId4"/>
              </a:rPr>
              <a:t>https://www.youtube.com/watch?v=8fQvn_4tOP4</a:t>
            </a:r>
            <a:r>
              <a:rPr lang="it-IT" altLang="it-IT" sz="1800" dirty="0"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8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"/>
            <a:ext cx="121935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2"/>
          <a:stretch>
            <a:fillRect/>
          </a:stretch>
        </p:blipFill>
        <p:spPr bwMode="auto">
          <a:xfrm>
            <a:off x="1062039" y="1268413"/>
            <a:ext cx="1005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0"/>
          <a:stretch>
            <a:fillRect/>
          </a:stretch>
        </p:blipFill>
        <p:spPr bwMode="auto">
          <a:xfrm>
            <a:off x="458789" y="4221163"/>
            <a:ext cx="11274425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29200">
              <a:srgbClr val="AFB1B3"/>
            </a:gs>
            <a:gs pos="100000">
              <a:srgbClr val="002060"/>
            </a:gs>
            <a:gs pos="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140968"/>
            <a:ext cx="2289810" cy="247840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8518" y="5833486"/>
            <a:ext cx="271099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Siria:  </a:t>
            </a:r>
            <a:r>
              <a:rPr lang="it-IT" dirty="0"/>
              <a:t>Chiesa apostolica</a:t>
            </a:r>
          </a:p>
          <a:p>
            <a:pPr algn="ctr"/>
            <a:r>
              <a:rPr lang="it-IT" dirty="0"/>
              <a:t> ad Aleppo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54" y="3156305"/>
            <a:ext cx="3270248" cy="234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09342" y="5619373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Algeria: </a:t>
            </a:r>
            <a:r>
              <a:rPr lang="it-IT" dirty="0"/>
              <a:t>santuario mariano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36712"/>
            <a:ext cx="5616000" cy="18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76" y="200160"/>
            <a:ext cx="2064000" cy="3096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755876" y="3353288"/>
            <a:ext cx="21339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 dirty="0"/>
              <a:t>Giordania: </a:t>
            </a:r>
            <a:r>
              <a:rPr lang="it-IT" sz="1400" dirty="0"/>
              <a:t>chiesa copta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19336" y="317119"/>
            <a:ext cx="138022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3200" b="1" dirty="0"/>
              <a:t>IRAN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4" t="29204" r="1044" b="11442"/>
          <a:stretch/>
        </p:blipFill>
        <p:spPr>
          <a:xfrm>
            <a:off x="6709989" y="4318450"/>
            <a:ext cx="2520000" cy="179999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4" b="56695"/>
          <a:stretch/>
        </p:blipFill>
        <p:spPr>
          <a:xfrm>
            <a:off x="9336360" y="283051"/>
            <a:ext cx="2520000" cy="235366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6" b="33830"/>
          <a:stretch/>
        </p:blipFill>
        <p:spPr>
          <a:xfrm>
            <a:off x="9454051" y="2996952"/>
            <a:ext cx="2520000" cy="36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6"/>
          <a:stretch>
            <a:fillRect/>
          </a:stretch>
        </p:blipFill>
        <p:spPr bwMode="auto">
          <a:xfrm>
            <a:off x="3733800" y="1700214"/>
            <a:ext cx="47244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ttangolo 1"/>
          <p:cNvSpPr>
            <a:spLocks noChangeArrowheads="1"/>
          </p:cNvSpPr>
          <p:nvPr/>
        </p:nvSpPr>
        <p:spPr bwMode="auto">
          <a:xfrm>
            <a:off x="2824163" y="476251"/>
            <a:ext cx="6559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3200" b="1">
                <a:solidFill>
                  <a:schemeClr val="bg1"/>
                </a:solidFill>
              </a:rPr>
              <a:t>Discutere NON è un’aggressione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442913" y="404813"/>
            <a:ext cx="113061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>
                <a:latin typeface="Arial" panose="020B0604020202020204" pitchFamily="34" charset="0"/>
              </a:rPr>
              <a:t>ATTENZIONE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Esistono anche i fondamentalisti </a:t>
            </a:r>
            <a:r>
              <a:rPr lang="it-IT" altLang="it-IT" sz="4000" b="1" dirty="0">
                <a:latin typeface="Arial" panose="020B0604020202020204" pitchFamily="34" charset="0"/>
              </a:rPr>
              <a:t>ATEI 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</a:rPr>
              <a:t>che</a:t>
            </a:r>
            <a:r>
              <a:rPr lang="it-IT" altLang="it-IT" sz="4000" b="1" dirty="0">
                <a:latin typeface="Arial" panose="020B0604020202020204" pitchFamily="34" charset="0"/>
              </a:rPr>
              <a:t> odiano le religioni!!!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442913" y="3965575"/>
            <a:ext cx="113061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Occorre prendere atto che anche alcuni atei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sono così assoluti e categorici nelle loro convinzioni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che sembra impossibile qualsiasi scambio di opinione.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551657" y="476250"/>
            <a:ext cx="11088687" cy="5905500"/>
          </a:xfrm>
          <a:solidFill>
            <a:srgbClr val="FEF8CE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itchFamily="34" charset="0"/>
                <a:cs typeface="Arial" pitchFamily="34" charset="0"/>
              </a:rPr>
              <a:t>Alcuni pensano che se un cristiano va ad abitare in un paese musulmano è giusto che debba studiare il Corano e l’islam per comprendere meglio l’arte e la cultura in quel paese.</a:t>
            </a:r>
          </a:p>
          <a:p>
            <a:pPr eaLnBrk="1" hangingPunct="1">
              <a:buFontTx/>
              <a:buNone/>
            </a:pPr>
            <a:endParaRPr lang="it-IT" altLang="it-IT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itchFamily="34" charset="0"/>
                <a:cs typeface="Arial" pitchFamily="34" charset="0"/>
              </a:rPr>
              <a:t>Se il musulmano viene ad abitare in Italia è giusto che debba studiare la Bibbia per comprendere meglio l’arte e la cultura del popolo italiano. </a:t>
            </a:r>
          </a:p>
          <a:p>
            <a:pPr eaLnBrk="1" hangingPunct="1"/>
            <a:endParaRPr lang="it-IT" altLang="it-IT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itchFamily="34" charset="0"/>
                <a:cs typeface="Arial" pitchFamily="34" charset="0"/>
              </a:rPr>
              <a:t>Studiare per conoscere una religione diversa non significa essere obbligati a convertirsi in essa.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20000">
              <a:schemeClr val="tx2">
                <a:lumMod val="75000"/>
              </a:schemeClr>
            </a:gs>
            <a:gs pos="100000">
              <a:srgbClr val="92D05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767408" y="1566952"/>
            <a:ext cx="10657184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 smtClean="0">
                <a:latin typeface="Arial" panose="020B0604020202020204" pitchFamily="34" charset="0"/>
              </a:rPr>
              <a:t>Ritorniamo alla domanda: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</a:rPr>
              <a:t>Quale </a:t>
            </a:r>
            <a:r>
              <a:rPr lang="it-IT" altLang="it-IT" sz="3200" dirty="0">
                <a:latin typeface="Arial" panose="020B0604020202020204" pitchFamily="34" charset="0"/>
              </a:rPr>
              <a:t>è il compito del </a:t>
            </a:r>
            <a:r>
              <a:rPr lang="it-IT" altLang="it-IT" sz="3200" dirty="0" smtClean="0">
                <a:latin typeface="Arial" panose="020B0604020202020204" pitchFamily="34" charset="0"/>
              </a:rPr>
              <a:t>missionario cattolico</a:t>
            </a:r>
            <a:endParaRPr lang="it-IT" altLang="it-IT" sz="32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nei paesi dove sono presenti </a:t>
            </a:r>
            <a:r>
              <a:rPr lang="it-IT" altLang="it-IT" sz="3200" dirty="0" smtClean="0">
                <a:latin typeface="Arial" panose="020B0604020202020204" pitchFamily="34" charset="0"/>
              </a:rPr>
              <a:t>altre </a:t>
            </a:r>
            <a:r>
              <a:rPr lang="it-IT" altLang="it-IT" sz="3200" dirty="0">
                <a:latin typeface="Arial" panose="020B0604020202020204" pitchFamily="34" charset="0"/>
              </a:rPr>
              <a:t>religioni</a:t>
            </a:r>
            <a:r>
              <a:rPr lang="it-IT" altLang="it-IT" sz="3200" dirty="0" smtClean="0">
                <a:latin typeface="Arial" panose="020B0604020202020204" pitchFamily="34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- Papua mostra   (2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94" y="1484784"/>
            <a:ext cx="3804013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281260" y="260349"/>
            <a:ext cx="9629481" cy="94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b="1" dirty="0">
                <a:latin typeface="Arial" panose="020B0604020202020204" pitchFamily="34" charset="0"/>
              </a:rPr>
              <a:t>Papua Nuova Guinea</a:t>
            </a:r>
            <a:r>
              <a:rPr lang="it-IT" altLang="it-IT" dirty="0">
                <a:latin typeface="Arial" panose="020B0604020202020204" pitchFamily="34" charset="0"/>
              </a:rPr>
              <a:t>: cattolico in abiti tradizionali </a:t>
            </a:r>
          </a:p>
          <a:p>
            <a:pPr lvl="1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</a:rPr>
              <a:t>sale sull’altare </a:t>
            </a:r>
            <a:r>
              <a:rPr lang="it-IT" altLang="it-IT" sz="2000" dirty="0">
                <a:latin typeface="Arial" panose="020B0604020202020204" pitchFamily="34" charset="0"/>
              </a:rPr>
              <a:t>con la Sacra Bibbia per </a:t>
            </a:r>
            <a:r>
              <a:rPr lang="it-IT" altLang="it-IT" sz="2000" dirty="0" smtClean="0">
                <a:latin typeface="Arial" panose="020B0604020202020204" pitchFamily="34" charset="0"/>
              </a:rPr>
              <a:t>la celebrazione eucaristica</a:t>
            </a:r>
            <a:endParaRPr lang="it-IT" altLang="it-IT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ilippine 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5" y="44451"/>
            <a:ext cx="4371975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 descr="Filippine 0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5" y="2492375"/>
            <a:ext cx="60785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1919288" y="549275"/>
            <a:ext cx="9864725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Filippine</a:t>
            </a:r>
            <a:r>
              <a:rPr lang="it-IT" altLang="it-IT" sz="2400">
                <a:latin typeface="Arial" panose="020B0604020202020204" pitchFamily="34" charset="0"/>
              </a:rPr>
              <a:t>: dialogo interreligioso “Silsillah” cattolico - islamico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Luogo di preghiera con Bibbia e Corano vicino ad una chitarra</a:t>
            </a:r>
          </a:p>
        </p:txBody>
      </p:sp>
      <p:sp>
        <p:nvSpPr>
          <p:cNvPr id="117767" name="Oval 7"/>
          <p:cNvSpPr>
            <a:spLocks noChangeArrowheads="1"/>
          </p:cNvSpPr>
          <p:nvPr/>
        </p:nvSpPr>
        <p:spPr bwMode="auto">
          <a:xfrm>
            <a:off x="3432176" y="4005265"/>
            <a:ext cx="1584325" cy="7191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  <p:bldP spid="11776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ilippine 0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9" y="1773238"/>
            <a:ext cx="7197725" cy="4603751"/>
          </a:xfrm>
          <a:prstGeom prst="rect">
            <a:avLst/>
          </a:prstGeom>
          <a:noFill/>
          <a:ln w="38100">
            <a:solidFill>
              <a:srgbClr val="BABA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433508" y="260649"/>
            <a:ext cx="9324989" cy="1089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Filippine:</a:t>
            </a:r>
            <a:r>
              <a:rPr lang="it-IT" altLang="it-IT" sz="2400" dirty="0">
                <a:latin typeface="Arial" panose="020B0604020202020204" pitchFamily="34" charset="0"/>
              </a:rPr>
              <a:t> bambini orfani dalle guerriglie “musulmane” – “cristiane”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pregano insieme con frasi del Corano e della Bibbia.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1847851" y="1341439"/>
            <a:ext cx="8497888" cy="2240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it-IT" altLang="it-IT" sz="2400" b="1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1)</a:t>
            </a:r>
            <a:r>
              <a:rPr lang="it-IT" altLang="it-IT" sz="2400">
                <a:latin typeface="Arial" panose="020B0604020202020204" pitchFamily="34" charset="0"/>
              </a:rPr>
              <a:t>   Alcuni pensano che i missionari debbano,</a:t>
            </a:r>
            <a:r>
              <a:rPr lang="it-IT" altLang="it-IT" sz="1800">
                <a:latin typeface="Arial" panose="020B0604020202020204" pitchFamily="34" charset="0"/>
              </a:rPr>
              <a:t> </a:t>
            </a:r>
            <a:r>
              <a:rPr lang="it-IT" altLang="it-IT" sz="2400">
                <a:latin typeface="Arial" panose="020B0604020202020204" pitchFamily="34" charset="0"/>
              </a:rPr>
              <a:t> prima di tutto, preoccuparsi di avere il maggior numero possibile di conversioni e quindi di battezzati cristiani. 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endParaRPr lang="it-IT" altLang="it-IT" sz="1600" b="1">
              <a:latin typeface="Arial" panose="020B0604020202020204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085654" y="404814"/>
            <a:ext cx="1002069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</a:rPr>
              <a:t>Ci potrebbero essere due atteggiamenti dei missionari: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631158" y="1844824"/>
            <a:ext cx="8929687" cy="1421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I sacerdoti missionari moderni (dopo il Concilio Vaticano II) preferiscono il metodo dell’inculturazione: entrare e vivere nei villaggi, nelle città per conoscere e rispettare la cultura degli altri. </a:t>
            </a: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3641726" y="333377"/>
            <a:ext cx="49209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2)  INCULTURAZIONE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0F8ED51-8F40-4135-8A5E-273943A23B63}"/>
              </a:ext>
            </a:extLst>
          </p:cNvPr>
          <p:cNvSpPr/>
          <p:nvPr/>
        </p:nvSpPr>
        <p:spPr>
          <a:xfrm>
            <a:off x="8298651" y="980728"/>
            <a:ext cx="3485981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Chi dei due è vestito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in modo stravagante?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49000"/>
            <a:ext cx="7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3855</TotalTime>
  <Words>4301</Words>
  <Application>Microsoft Office PowerPoint</Application>
  <PresentationFormat>Widescreen</PresentationFormat>
  <Paragraphs>651</Paragraphs>
  <Slides>147</Slides>
  <Notes>83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147</vt:i4>
      </vt:variant>
    </vt:vector>
  </HeadingPairs>
  <TitlesOfParts>
    <vt:vector size="152" baseType="lpstr">
      <vt:lpstr>Arial</vt:lpstr>
      <vt:lpstr>Calibri</vt:lpstr>
      <vt:lpstr>Calibri Light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tempio del Re Salomone  era considerato una delle sette meraviglie del mondo e fu realizzato per volere del re Salomone.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“Muro del Pianto”</vt:lpstr>
      <vt:lpstr>Qui i pellegrini ebrei si recano a pregare  e a celebrare il rito del pianto.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può avvenire il dialogo Interreligioso?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Claudio</dc:creator>
  <cp:lastModifiedBy>PC Claudio</cp:lastModifiedBy>
  <cp:revision>300</cp:revision>
  <dcterms:created xsi:type="dcterms:W3CDTF">2011-03-01T23:43:23Z</dcterms:created>
  <dcterms:modified xsi:type="dcterms:W3CDTF">2022-10-05T17:55:55Z</dcterms:modified>
</cp:coreProperties>
</file>